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8" r:id="rId2"/>
    <p:sldId id="260" r:id="rId3"/>
    <p:sldId id="293" r:id="rId4"/>
    <p:sldId id="266" r:id="rId5"/>
    <p:sldId id="288" r:id="rId6"/>
    <p:sldId id="285" r:id="rId7"/>
    <p:sldId id="271" r:id="rId8"/>
    <p:sldId id="298" r:id="rId9"/>
    <p:sldId id="294" r:id="rId10"/>
    <p:sldId id="297" r:id="rId11"/>
    <p:sldId id="289" r:id="rId12"/>
    <p:sldId id="299" r:id="rId13"/>
    <p:sldId id="308" r:id="rId14"/>
    <p:sldId id="300" r:id="rId15"/>
    <p:sldId id="295" r:id="rId16"/>
    <p:sldId id="291" r:id="rId17"/>
    <p:sldId id="290" r:id="rId18"/>
    <p:sldId id="296" r:id="rId19"/>
    <p:sldId id="302" r:id="rId20"/>
    <p:sldId id="306" r:id="rId21"/>
    <p:sldId id="281" r:id="rId22"/>
    <p:sldId id="303" r:id="rId23"/>
    <p:sldId id="310" r:id="rId24"/>
    <p:sldId id="311" r:id="rId25"/>
    <p:sldId id="312" r:id="rId26"/>
    <p:sldId id="307" r:id="rId27"/>
    <p:sldId id="309" r:id="rId28"/>
    <p:sldId id="265" r:id="rId29"/>
    <p:sldId id="304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zz" initials="z" lastIdx="14" clrIdx="0">
    <p:extLst>
      <p:ext uri="{19B8F6BF-5375-455C-9EA6-DF929625EA0E}">
        <p15:presenceInfo xmlns:p15="http://schemas.microsoft.com/office/powerpoint/2012/main" userId="zzz" providerId="None"/>
      </p:ext>
    </p:extLst>
  </p:cmAuthor>
  <p:cmAuthor id="2" name="胡 旭" initials="胡" lastIdx="12" clrIdx="1">
    <p:extLst>
      <p:ext uri="{19B8F6BF-5375-455C-9EA6-DF929625EA0E}">
        <p15:presenceInfo xmlns:p15="http://schemas.microsoft.com/office/powerpoint/2012/main" userId="fd0e2f1a35de2a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574"/>
    <a:srgbClr val="F2D4AA"/>
    <a:srgbClr val="F4F4F4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51" autoAdjust="0"/>
    <p:restoredTop sz="78966" autoAdjust="0"/>
  </p:normalViewPr>
  <p:slideViewPr>
    <p:cSldViewPr snapToGrid="0">
      <p:cViewPr varScale="1">
        <p:scale>
          <a:sx n="57" d="100"/>
          <a:sy n="57" d="100"/>
        </p:scale>
        <p:origin x="9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456" y="-111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9:37:48.597" idx="3">
    <p:pos x="1830" y="576"/>
    <p:text>水面无线通信指的是船与 船之间的通信？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4:31:49.065" idx="2">
    <p:pos x="1830" y="712"/>
    <p:text>答：海面上/水面上 的通信特点， 不是只是船与船，还包括海面上的其他实体，以及船与岸之间的通信</p:text>
    <p:extLst>
      <p:ext uri="{C676402C-5697-4E1C-873F-D02D1690AC5C}">
        <p15:threadingInfo xmlns:p15="http://schemas.microsoft.com/office/powerpoint/2012/main" timeZoneBias="-48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9:36:22.382" idx="2">
    <p:pos x="4762" y="2860"/>
    <p:text>简单的应用程序指的是什么？能不能从指标上定性去说？比如窄带传输？或者从业务上说如报文信息？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5:58:49.853" idx="3">
    <p:pos x="4762" y="2996"/>
    <p:text>业务上可以说，见后面的PPt</p:text>
    <p:extLst>
      <p:ext uri="{C676402C-5697-4E1C-873F-D02D1690AC5C}">
        <p15:threadingInfo xmlns:p15="http://schemas.microsoft.com/office/powerpoint/2012/main" timeZoneBias="-480">
          <p15:parentCm authorId="1" idx="2"/>
        </p15:threadingInfo>
      </p:ext>
    </p:extLst>
  </p:cm>
  <p:cm authorId="1" dt="2021-01-15T19:40:20.222" idx="5">
    <p:pos x="3332" y="3383"/>
    <p:text>能否介绍出该系统是怎么样的以及优点与缺点？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6:19:54.116" idx="4">
    <p:pos x="3332" y="3519"/>
    <p:text>只适用于近海/特定的场景  普适性差</p:text>
    <p:extLst>
      <p:ext uri="{C676402C-5697-4E1C-873F-D02D1690AC5C}">
        <p15:threadingInfo xmlns:p15="http://schemas.microsoft.com/office/powerpoint/2012/main" timeZoneBias="-480">
          <p15:parentCm authorId="1" idx="5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9:44:01.961" idx="9">
    <p:pos x="2151" y="604"/>
    <p:text>AIS与VDES的区别？主要是这两个系统的定位。一个是用来身份位置识别的？另一个是用来数据通信的？目前海上通信主要是这两个吗？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4:20:57.252" idx="1">
    <p:pos x="2151" y="740"/>
    <p:text>答：ais目前海上船舶应用的通信系统，VDES 是下一代海上船舶通信系统，还在研发中，预计今年会投入使用，目前ais是主流。</p:text>
    <p:extLst>
      <p:ext uri="{C676402C-5697-4E1C-873F-D02D1690AC5C}">
        <p15:threadingInfo xmlns:p15="http://schemas.microsoft.com/office/powerpoint/2012/main" timeZoneBias="-480">
          <p15:parentCm authorId="1" idx="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9:42:15.067" idx="6">
    <p:pos x="5432" y="2880"/>
    <p:text>干扰来源？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6:35:21.310" idx="7">
    <p:pos x="5432" y="3016"/>
    <p:text>海浪 海风 雨；其他船舶/船舶其他设备</p:text>
    <p:extLst>
      <p:ext uri="{C676402C-5697-4E1C-873F-D02D1690AC5C}">
        <p15:threadingInfo xmlns:p15="http://schemas.microsoft.com/office/powerpoint/2012/main" timeZoneBias="-480">
          <p15:parentCm authorId="1" idx="6"/>
        </p15:threadingInfo>
      </p:ext>
    </p:extLst>
  </p:cm>
  <p:cm authorId="1" dt="2021-01-15T19:42:53.679" idx="7">
    <p:pos x="5556" y="3070"/>
    <p:text>弱通信条件是由什么导致的？怎么个弱法儿？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6:32:24.225" idx="5">
    <p:pos x="5556" y="3206"/>
    <p:text>传输损耗 反射 绕射 折射损耗 雨衰  多径效应</p:text>
    <p:extLst>
      <p:ext uri="{C676402C-5697-4E1C-873F-D02D1690AC5C}">
        <p15:threadingInfo xmlns:p15="http://schemas.microsoft.com/office/powerpoint/2012/main" timeZoneBias="-480">
          <p15:parentCm authorId="1" idx="7"/>
        </p15:threadingInfo>
      </p:ext>
    </p:extLst>
  </p:cm>
  <p:cm authorId="1" dt="2021-01-15T19:43:28.717" idx="8">
    <p:pos x="6584" y="3456"/>
    <p:text>跨洋通信？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6:32:35.023" idx="6">
    <p:pos x="6584" y="3592"/>
    <p:text>根据需求</p:text>
    <p:extLst>
      <p:ext uri="{C676402C-5697-4E1C-873F-D02D1690AC5C}">
        <p15:threadingInfo xmlns:p15="http://schemas.microsoft.com/office/powerpoint/2012/main" timeZoneBias="-480">
          <p15:parentCm authorId="1" idx="8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9:32:39.318" idx="1">
    <p:pos x="2012" y="2443"/>
    <p:text>2012年的结论太旧了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9:21:54.299" idx="10">
    <p:pos x="2012" y="2579"/>
    <p:text>增加了数据</p:text>
    <p:extLst>
      <p:ext uri="{C676402C-5697-4E1C-873F-D02D1690AC5C}">
        <p15:threadingInfo xmlns:p15="http://schemas.microsoft.com/office/powerpoint/2012/main" timeZoneBias="-480">
          <p15:parentCm authorId="1" idx="1"/>
        </p15:threadingInfo>
      </p:ext>
    </p:extLst>
  </p:cm>
  <p:cm authorId="1" dt="2021-01-15T19:45:29.652" idx="10">
    <p:pos x="3540" y="1052"/>
    <p:text>？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6:37:10.936" idx="9">
    <p:pos x="3540" y="1188"/>
    <p:text>！</p:text>
    <p:extLst>
      <p:ext uri="{C676402C-5697-4E1C-873F-D02D1690AC5C}">
        <p15:threadingInfo xmlns:p15="http://schemas.microsoft.com/office/powerpoint/2012/main" timeZoneBias="-480">
          <p15:parentCm authorId="1" idx="10"/>
        </p15:threadingInfo>
      </p:ext>
    </p:extLst>
  </p:cm>
  <p:cm authorId="1" dt="2021-01-15T19:45:51.526" idx="11">
    <p:pos x="4216" y="1413"/>
    <p:text>可以从业务需求引入到这种指标上来。就是说为什么它需要高通量高实时性，以及智能化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9:22:23.591" idx="12">
    <p:pos x="4216" y="1549"/>
    <p:text>服务对象不同了</p:text>
    <p:extLst>
      <p:ext uri="{C676402C-5697-4E1C-873F-D02D1690AC5C}">
        <p15:threadingInfo xmlns:p15="http://schemas.microsoft.com/office/powerpoint/2012/main" timeZoneBias="-480">
          <p15:parentCm authorId="1" idx="11"/>
        </p15:threadingInfo>
      </p:ext>
    </p:extLst>
  </p:cm>
  <p:cm authorId="1" dt="2021-01-15T19:46:45.750" idx="12">
    <p:pos x="4063" y="1759"/>
    <p:text>这个问题有没有比较新的文献支撑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9:22:15.880" idx="11">
    <p:pos x="4063" y="1895"/>
    <p:text>频谱资源稀缺是既定事实，因为现有就是ais，ais就是两个信道</p:text>
    <p:extLst>
      <p:ext uri="{C676402C-5697-4E1C-873F-D02D1690AC5C}">
        <p15:threadingInfo xmlns:p15="http://schemas.microsoft.com/office/powerpoint/2012/main" timeZoneBias="-480">
          <p15:parentCm authorId="1" idx="1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9:47:58.763" idx="13">
    <p:pos x="2020" y="576"/>
    <p:text>海上通信指的是船与船之间的通信，还是船与internet之间的通信。建议这两件事情一定要分清</p:text>
    <p:extLst>
      <p:ext uri="{C676402C-5697-4E1C-873F-D02D1690AC5C}">
        <p15:threadingInfo xmlns:p15="http://schemas.microsoft.com/office/powerpoint/2012/main" timeZoneBias="-480"/>
      </p:ext>
    </p:extLst>
  </p:cm>
  <p:cm authorId="2" dt="2021-01-16T16:36:54.537" idx="8">
    <p:pos x="2020" y="712"/>
    <p:text>都有，不冲突。</p:text>
    <p:extLst>
      <p:ext uri="{C676402C-5697-4E1C-873F-D02D1690AC5C}">
        <p15:threadingInfo xmlns:p15="http://schemas.microsoft.com/office/powerpoint/2012/main" timeZoneBias="-480">
          <p15:parentCm authorId="1" idx="13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1-15T19:51:40.156" idx="14">
    <p:pos x="2639" y="3449"/>
    <p:text>什么叫挽留过？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913C096-C3F9-4FFF-8CBC-0BD6C66AB1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0F467A-BF71-4D0C-9820-8D71D7557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18A04-7AE5-49E6-BA40-4A39384585F3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9CC87B-FFA8-4B83-962F-C5A8E740CB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8C395C-C908-459B-9804-D155AA9E93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5FA1-6E46-4BE3-9F42-37CB8A2CD8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8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98DBA-ED62-42D1-AB73-66D64966019A}" type="datetimeFigureOut">
              <a:rPr lang="zh-CN" altLang="en-US" smtClean="0"/>
              <a:t>2021/1/21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A966C-C914-4B89-ADB0-BC6EB017704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06299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87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484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13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617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29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721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52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56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459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484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7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78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499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11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727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830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359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524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523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551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412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4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525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84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74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710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063625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A966C-C914-4B89-ADB0-BC6EB01770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85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326F34-6995-4006-A62B-5661ADD477A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67F08B3-23E9-41AD-9A46-4FF310D2B4E1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EEAA73AA-335D-40C8-9488-B0914B5C54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54F0D825-6134-46DE-A085-A924136485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530E75C-07B3-4874-8EB8-89D8A13E4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962505-3AC2-453B-A1EA-33976100B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sp>
        <p:nvSpPr>
          <p:cNvPr id="5" name="标题占位符 4">
            <a:extLst>
              <a:ext uri="{FF2B5EF4-FFF2-40B4-BE49-F238E27FC236}">
                <a16:creationId xmlns:a16="http://schemas.microsoft.com/office/drawing/2014/main" id="{20768BA9-B62F-43B9-8F4D-DA423085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3500" advClick="0" advTm="3000">
        <p:random/>
      </p:transition>
    </mc:Choice>
    <mc:Fallback xmlns="">
      <p:transition spd="slow" advClick="0" advTm="3000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D2A2A171-6E7F-45EC-8D2E-4259908E2377}"/>
              </a:ext>
            </a:extLst>
          </p:cNvPr>
          <p:cNvSpPr/>
          <p:nvPr/>
        </p:nvSpPr>
        <p:spPr>
          <a:xfrm>
            <a:off x="5304895" y="585480"/>
            <a:ext cx="1582208" cy="485668"/>
          </a:xfrm>
          <a:prstGeom prst="rect">
            <a:avLst/>
          </a:prstGeom>
          <a:solidFill>
            <a:srgbClr val="F2D4AA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AD7DCC4-C9FE-4246-9714-98D64FD1DD0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7F20E5B-BB01-4781-BF29-B1C916D06F86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F174A67-4922-4BC6-83D2-A97098BCC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490AC81D-D163-438F-AA91-71F04C136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E7FC58-4EF1-4ABD-81A1-6E6412A84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C890AC9-3867-4259-8B59-37ACD32E3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25986EA-6FBC-4E48-A751-EA1845E19251}"/>
              </a:ext>
            </a:extLst>
          </p:cNvPr>
          <p:cNvSpPr/>
          <p:nvPr/>
        </p:nvSpPr>
        <p:spPr>
          <a:xfrm>
            <a:off x="1659835" y="1047234"/>
            <a:ext cx="8891619" cy="47635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29BC924-680A-4D51-A78C-B544337FD344}"/>
              </a:ext>
            </a:extLst>
          </p:cNvPr>
          <p:cNvSpPr/>
          <p:nvPr/>
        </p:nvSpPr>
        <p:spPr>
          <a:xfrm flipV="1">
            <a:off x="8282446" y="1963076"/>
            <a:ext cx="539178" cy="539178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EC9C24-C4D6-4DB7-8AF4-94689504DD36}"/>
              </a:ext>
            </a:extLst>
          </p:cNvPr>
          <p:cNvSpPr txBox="1"/>
          <p:nvPr/>
        </p:nvSpPr>
        <p:spPr>
          <a:xfrm>
            <a:off x="4214408" y="4899248"/>
            <a:ext cx="3886356" cy="338554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defRPr spc="600">
                <a:solidFill>
                  <a:srgbClr val="1E496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algn="ctr"/>
            <a:r>
              <a:rPr lang="en-US" altLang="zh-CN" sz="1600" dirty="0"/>
              <a:t>2021</a:t>
            </a:r>
            <a:r>
              <a:rPr lang="zh-CN" altLang="en-US" sz="1600" dirty="0"/>
              <a:t>年</a:t>
            </a:r>
            <a:r>
              <a:rPr lang="en-US" altLang="zh-CN" sz="1600" dirty="0"/>
              <a:t>1</a:t>
            </a:r>
            <a:r>
              <a:rPr lang="zh-CN" altLang="en-US" sz="1600" dirty="0"/>
              <a:t>月</a:t>
            </a:r>
            <a:r>
              <a:rPr lang="en-US" altLang="zh-CN" sz="1600" dirty="0"/>
              <a:t>17</a:t>
            </a:r>
            <a:r>
              <a:rPr lang="zh-CN" altLang="en-US" sz="1600" dirty="0"/>
              <a:t>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085B90-95CC-4A3B-9FC2-16B2B67CA565}"/>
              </a:ext>
            </a:extLst>
          </p:cNvPr>
          <p:cNvSpPr/>
          <p:nvPr/>
        </p:nvSpPr>
        <p:spPr>
          <a:xfrm>
            <a:off x="2113093" y="2341386"/>
            <a:ext cx="81785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spc="600" dirty="0">
                <a:solidFill>
                  <a:srgbClr val="4755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无人船与海上通信网络：需求、挑战及预研思考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DDD3EF5-4BE9-41B8-B77A-2F17D93E6ECE}"/>
              </a:ext>
            </a:extLst>
          </p:cNvPr>
          <p:cNvSpPr/>
          <p:nvPr/>
        </p:nvSpPr>
        <p:spPr>
          <a:xfrm flipV="1">
            <a:off x="3275004" y="2182532"/>
            <a:ext cx="270106" cy="270106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CAC251B-DFD8-4FCF-A242-641CFE6CBC55}"/>
              </a:ext>
            </a:extLst>
          </p:cNvPr>
          <p:cNvSpPr/>
          <p:nvPr/>
        </p:nvSpPr>
        <p:spPr>
          <a:xfrm flipV="1">
            <a:off x="7431270" y="3560517"/>
            <a:ext cx="135053" cy="135053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1F515CB-CC92-4CCD-8407-7FCEE9275C71}"/>
              </a:ext>
            </a:extLst>
          </p:cNvPr>
          <p:cNvGrpSpPr/>
          <p:nvPr/>
        </p:nvGrpSpPr>
        <p:grpSpPr>
          <a:xfrm>
            <a:off x="4214393" y="4315150"/>
            <a:ext cx="3763199" cy="507516"/>
            <a:chOff x="4064896" y="4176518"/>
            <a:chExt cx="3763199" cy="507516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994BA216-85DF-47AB-ADED-A155C8B9B42A}"/>
                </a:ext>
              </a:extLst>
            </p:cNvPr>
            <p:cNvSpPr/>
            <p:nvPr/>
          </p:nvSpPr>
          <p:spPr>
            <a:xfrm>
              <a:off x="4064896" y="4176518"/>
              <a:ext cx="3763199" cy="486698"/>
            </a:xfrm>
            <a:prstGeom prst="roundRect">
              <a:avLst>
                <a:gd name="adj" fmla="val 5000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4E64AE6-D689-4B17-A00F-89F5EF0D9A7F}"/>
                </a:ext>
              </a:extLst>
            </p:cNvPr>
            <p:cNvSpPr/>
            <p:nvPr/>
          </p:nvSpPr>
          <p:spPr>
            <a:xfrm>
              <a:off x="4865958" y="4222369"/>
              <a:ext cx="22621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spc="3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汇报人：胡旭</a:t>
              </a:r>
            </a:p>
          </p:txBody>
        </p:sp>
      </p:grp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75E737E0-FBC4-4515-BB09-A467653EF578}"/>
              </a:ext>
            </a:extLst>
          </p:cNvPr>
          <p:cNvSpPr/>
          <p:nvPr/>
        </p:nvSpPr>
        <p:spPr>
          <a:xfrm>
            <a:off x="1224570" y="-773"/>
            <a:ext cx="888523" cy="202478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E8524D7-AA18-4DB2-8A4C-D4B2ED2F3056}"/>
              </a:ext>
            </a:extLst>
          </p:cNvPr>
          <p:cNvSpPr/>
          <p:nvPr/>
        </p:nvSpPr>
        <p:spPr>
          <a:xfrm flipV="1">
            <a:off x="3926134" y="4476234"/>
            <a:ext cx="192079" cy="192079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E24D5ACD-59BD-448F-A0AD-AC07CF1A1435}"/>
              </a:ext>
            </a:extLst>
          </p:cNvPr>
          <p:cNvSpPr/>
          <p:nvPr/>
        </p:nvSpPr>
        <p:spPr>
          <a:xfrm>
            <a:off x="10112784" y="4822666"/>
            <a:ext cx="888523" cy="202478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3ED68D-5F30-4E0C-B844-7C541659FA57}"/>
              </a:ext>
            </a:extLst>
          </p:cNvPr>
          <p:cNvSpPr txBox="1"/>
          <p:nvPr/>
        </p:nvSpPr>
        <p:spPr>
          <a:xfrm>
            <a:off x="10400611" y="627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A75D1BBE-12A5-4FA3-9364-38ED3ADDF9E4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66A367-147C-4B37-B3CE-0DCED0639E05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海洋通信网络现状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E41066-6E5C-4C67-B2EE-46080C27131C}"/>
              </a:ext>
            </a:extLst>
          </p:cNvPr>
          <p:cNvSpPr/>
          <p:nvPr/>
        </p:nvSpPr>
        <p:spPr>
          <a:xfrm>
            <a:off x="438087" y="878403"/>
            <a:ext cx="351250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水面无线通信的特点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08B635-10FC-4EAE-9D6A-C9DE07A6A417}"/>
              </a:ext>
            </a:extLst>
          </p:cNvPr>
          <p:cNvSpPr/>
          <p:nvPr/>
        </p:nvSpPr>
        <p:spPr>
          <a:xfrm>
            <a:off x="936703" y="2200343"/>
            <a:ext cx="1074977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海上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障碍物遮挡比较少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，电波在海上传播时，绕射损耗比陆地上小，反射波的影响也比在陆地上大。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在海面上对应的主要是天气恶劣时所引起的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海浪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所造成绕射或是在船与船之间存在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岛屿间隔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时所造成绕射。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地球是个球体，存在海面上的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无线电波的镜面反射效应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水面上的高湿，高雾环境还存在一定的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大气吸收衰减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云雾衰减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雨衰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C4B926-B8D3-4445-8936-0954B68BB1B6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818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0A9BCF-F76B-49CE-9072-5851440AE567}"/>
              </a:ext>
            </a:extLst>
          </p:cNvPr>
          <p:cNvSpPr/>
          <p:nvPr/>
        </p:nvSpPr>
        <p:spPr>
          <a:xfrm>
            <a:off x="966439" y="1415510"/>
            <a:ext cx="6096000" cy="4069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海洋卫星通信系统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7820AB-A389-4FC7-99BE-5AF92DAB3C2C}"/>
              </a:ext>
            </a:extLst>
          </p:cNvPr>
          <p:cNvSpPr/>
          <p:nvPr/>
        </p:nvSpPr>
        <p:spPr>
          <a:xfrm>
            <a:off x="1497979" y="1884350"/>
            <a:ext cx="9017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海事卫星系统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(INMARSAT)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、铱星系统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(Iridium)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、北斗卫星导航系统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BeiDou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其优点是覆盖范围广，缺点是成本极高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且海事卫星网络还存在信息安全等问题。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687452-565D-432B-B956-58F6D3BBC18F}"/>
              </a:ext>
            </a:extLst>
          </p:cNvPr>
          <p:cNvSpPr/>
          <p:nvPr/>
        </p:nvSpPr>
        <p:spPr>
          <a:xfrm>
            <a:off x="966439" y="3262067"/>
            <a:ext cx="6096000" cy="4069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强制的海上无线通信系统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BD130F-4105-46C3-B45B-BA7A2278BC7A}"/>
              </a:ext>
            </a:extLst>
          </p:cNvPr>
          <p:cNvSpPr/>
          <p:nvPr/>
        </p:nvSpPr>
        <p:spPr>
          <a:xfrm>
            <a:off x="966439" y="4393316"/>
            <a:ext cx="4397358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基于陆地蜂窝网络的岸基移动通信系统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06C85C-57EA-4079-AA95-2FE8DC34CB90}"/>
              </a:ext>
            </a:extLst>
          </p:cNvPr>
          <p:cNvSpPr/>
          <p:nvPr/>
        </p:nvSpPr>
        <p:spPr>
          <a:xfrm>
            <a:off x="1497978" y="2546759"/>
            <a:ext cx="87466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对于无人船海上通信而言， 因其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通信带宽有限、时延较大、成本较高，不能单纯依靠卫星网络为无人船提供通信</a:t>
            </a:r>
            <a:r>
              <a:rPr lang="zh-CN" altLang="en-US" dirty="0"/>
              <a:t>。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5FA4A7-E66F-464D-8360-1BE4FCF593F3}"/>
              </a:ext>
            </a:extLst>
          </p:cNvPr>
          <p:cNvSpPr/>
          <p:nvPr/>
        </p:nvSpPr>
        <p:spPr>
          <a:xfrm>
            <a:off x="1497978" y="3713571"/>
            <a:ext cx="8746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VHF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MF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HF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通信系统缺点是容量小。所以目前已有的通信系统通常只能支持简单的应用程序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4AABC00-BBC3-470F-BD08-E55C94D5CE6C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EC718E-9BE3-42DB-B8A8-890D21453EE3}"/>
              </a:ext>
            </a:extLst>
          </p:cNvPr>
          <p:cNvSpPr/>
          <p:nvPr/>
        </p:nvSpPr>
        <p:spPr>
          <a:xfrm>
            <a:off x="438087" y="878403"/>
            <a:ext cx="258917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海洋通信系统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217CD8-7529-4686-8D3C-D6AB79211A68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海洋通信网络现状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F53EC4-C4C3-4D9C-92F5-6FEAF265134B}"/>
              </a:ext>
            </a:extLst>
          </p:cNvPr>
          <p:cNvSpPr txBox="1"/>
          <p:nvPr/>
        </p:nvSpPr>
        <p:spPr>
          <a:xfrm>
            <a:off x="11164891" y="60799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404C4C-4B78-428A-8F15-3E896C51E7E3}"/>
              </a:ext>
            </a:extLst>
          </p:cNvPr>
          <p:cNvSpPr txBox="1"/>
          <p:nvPr/>
        </p:nvSpPr>
        <p:spPr>
          <a:xfrm>
            <a:off x="1499217" y="4892423"/>
            <a:ext cx="87466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新加坡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TRITON (TRI-media telematic oceanographic network)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 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802.16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无线局域网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(WLAN)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也可用于近海海洋环境 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96D32E-EAA9-4843-BE05-C6D579BCEFC0}"/>
              </a:ext>
            </a:extLst>
          </p:cNvPr>
          <p:cNvSpPr txBox="1"/>
          <p:nvPr/>
        </p:nvSpPr>
        <p:spPr>
          <a:xfrm>
            <a:off x="307990" y="6239873"/>
            <a:ext cx="11884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M. Zhou et al., "TRITON: high-speed maritime wireless mesh network," in IEEE Wireless Communications, vol. 20, no. 5, pp. 134-142, October 2013.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C. D. Moffatt, "High-Data-Rate, Line-of-Site Network Radio for Mobile Maritime Communications (Using Harris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WetNet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™ Technology)," Proceedings of OCEANS 2005 MTS/IEEE, Washington, DC, 2005, pp. 1-8.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0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346DF2A-A1D8-4963-9EC9-6680B1A6926E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8DB7F3-AD1D-463E-B24D-69CD3825B1A5}"/>
              </a:ext>
            </a:extLst>
          </p:cNvPr>
          <p:cNvSpPr/>
          <p:nvPr/>
        </p:nvSpPr>
        <p:spPr>
          <a:xfrm>
            <a:off x="438087" y="878403"/>
            <a:ext cx="3010761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AIS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VDES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DCB10-2D41-4A37-AD66-CDE35B6DD220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海洋通信网络现状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4E49FA-41C5-4F14-B235-47AE65B3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6" y="2821329"/>
            <a:ext cx="1747478" cy="12409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7DD6A8C-7F51-4392-86DB-57CB33C4FC1B}"/>
              </a:ext>
            </a:extLst>
          </p:cNvPr>
          <p:cNvSpPr/>
          <p:nvPr/>
        </p:nvSpPr>
        <p:spPr>
          <a:xfrm>
            <a:off x="249473" y="558246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信道传输速率为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9.6 kbps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320A25-4340-4932-844A-F898FB8E85D6}"/>
              </a:ext>
            </a:extLst>
          </p:cNvPr>
          <p:cNvSpPr/>
          <p:nvPr/>
        </p:nvSpPr>
        <p:spPr>
          <a:xfrm>
            <a:off x="238169" y="5136439"/>
            <a:ext cx="5907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信道：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CH87B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161.975MHz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CH88B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162.025MHz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7742495-1A9E-4605-ABD5-F095DB15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983" y="2233984"/>
            <a:ext cx="3356050" cy="263229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81A383C-1B9F-4AB4-91FB-A6EC3739FE24}"/>
              </a:ext>
            </a:extLst>
          </p:cNvPr>
          <p:cNvSpPr/>
          <p:nvPr/>
        </p:nvSpPr>
        <p:spPr>
          <a:xfrm>
            <a:off x="227454" y="1627838"/>
            <a:ext cx="49913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自动识别系统（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Automatic Identification System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F9943D-65E0-4430-9148-06B1385E7ED5}"/>
              </a:ext>
            </a:extLst>
          </p:cNvPr>
          <p:cNvSpPr/>
          <p:nvPr/>
        </p:nvSpPr>
        <p:spPr>
          <a:xfrm>
            <a:off x="6345473" y="1627838"/>
            <a:ext cx="49913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甚高频数据交换系统（</a:t>
            </a:r>
            <a:r>
              <a:rPr lang="en-US" altLang="zh-CN" sz="1600" dirty="0"/>
              <a:t>VHF Data Exchange System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VDES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——AIS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升级和加强版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434F2F9-6C7D-4418-A115-C835AA3D5B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01"/>
          <a:stretch/>
        </p:blipFill>
        <p:spPr>
          <a:xfrm>
            <a:off x="6096000" y="2657580"/>
            <a:ext cx="1999785" cy="12945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C4922B6-510F-48A4-8F57-3A32ADE42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149" y="2173402"/>
            <a:ext cx="3647397" cy="21699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CEF139-7851-4445-AD3D-6C797DADF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161" y="4371537"/>
            <a:ext cx="4536141" cy="222658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55B5599-974B-428D-AC04-691FE70F8218}"/>
              </a:ext>
            </a:extLst>
          </p:cNvPr>
          <p:cNvSpPr/>
          <p:nvPr/>
        </p:nvSpPr>
        <p:spPr>
          <a:xfrm>
            <a:off x="249473" y="600236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通信距离：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30—50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E31E10-7AA0-46DA-A9F7-4F75E0067078}"/>
              </a:ext>
            </a:extLst>
          </p:cNvPr>
          <p:cNvSpPr txBox="1"/>
          <p:nvPr/>
        </p:nvSpPr>
        <p:spPr>
          <a:xfrm>
            <a:off x="275455" y="6385939"/>
            <a:ext cx="6467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胡旭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基于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VDES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的海上船舶自组网接入协议研究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[D].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大连海事大学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,2020.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8254E6-D881-4461-999A-D325AB75A487}"/>
              </a:ext>
            </a:extLst>
          </p:cNvPr>
          <p:cNvSpPr txBox="1"/>
          <p:nvPr/>
        </p:nvSpPr>
        <p:spPr>
          <a:xfrm>
            <a:off x="11458204" y="62652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21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4AABC00-BBC3-470F-BD08-E55C94D5CE6C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EC718E-9BE3-42DB-B8A8-890D21453EE3}"/>
              </a:ext>
            </a:extLst>
          </p:cNvPr>
          <p:cNvSpPr/>
          <p:nvPr/>
        </p:nvSpPr>
        <p:spPr>
          <a:xfrm>
            <a:off x="438087" y="878403"/>
            <a:ext cx="258917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海洋通信系统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5217CD8-7529-4686-8D3C-D6AB79211A68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海洋通信网络现状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F53EC4-C4C3-4D9C-92F5-6FEAF265134B}"/>
              </a:ext>
            </a:extLst>
          </p:cNvPr>
          <p:cNvSpPr txBox="1"/>
          <p:nvPr/>
        </p:nvSpPr>
        <p:spPr>
          <a:xfrm>
            <a:off x="11164891" y="60799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6C3F8B6-F735-4BF9-BEAD-40979F27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5" y="2344436"/>
            <a:ext cx="5266667" cy="35846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8FDEBE7-4C9F-4179-A82E-3165720205D9}"/>
              </a:ext>
            </a:extLst>
          </p:cNvPr>
          <p:cNvSpPr txBox="1"/>
          <p:nvPr/>
        </p:nvSpPr>
        <p:spPr>
          <a:xfrm>
            <a:off x="789869" y="1582013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船载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应用程序的功能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900946B-140A-4764-BB04-03E22EDEC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676" y="2293883"/>
            <a:ext cx="5266667" cy="368571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60B0FA-1CBA-4D71-825D-BD5D5430FBC7}"/>
              </a:ext>
            </a:extLst>
          </p:cNvPr>
          <p:cNvSpPr txBox="1"/>
          <p:nvPr/>
        </p:nvSpPr>
        <p:spPr>
          <a:xfrm>
            <a:off x="6185676" y="1582013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船载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报文类型</a:t>
            </a:r>
          </a:p>
        </p:txBody>
      </p:sp>
    </p:spTree>
    <p:extLst>
      <p:ext uri="{BB962C8B-B14F-4D97-AF65-F5344CB8AC3E}">
        <p14:creationId xmlns:p14="http://schemas.microsoft.com/office/powerpoint/2010/main" val="40391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346DF2A-A1D8-4963-9EC9-6680B1A6926E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8DB7F3-AD1D-463E-B24D-69CD3825B1A5}"/>
              </a:ext>
            </a:extLst>
          </p:cNvPr>
          <p:cNvSpPr/>
          <p:nvPr/>
        </p:nvSpPr>
        <p:spPr>
          <a:xfrm>
            <a:off x="438087" y="878403"/>
            <a:ext cx="1973617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发展趋势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4DCB10-2D41-4A37-AD66-CDE35B6DD220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海洋通信网络现状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2B4FBC-698F-4569-AE6B-2C856EC742EB}"/>
              </a:ext>
            </a:extLst>
          </p:cNvPr>
          <p:cNvSpPr txBox="1"/>
          <p:nvPr/>
        </p:nvSpPr>
        <p:spPr>
          <a:xfrm>
            <a:off x="666840" y="1577904"/>
            <a:ext cx="3489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空天地海一体化通信网络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6EE90B4-F5C9-4799-8069-541046202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1" y="2165709"/>
            <a:ext cx="5705569" cy="39862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3C3B34E-7C50-4386-9F9B-38080C0E4DCC}"/>
              </a:ext>
            </a:extLst>
          </p:cNvPr>
          <p:cNvSpPr txBox="1"/>
          <p:nvPr/>
        </p:nvSpPr>
        <p:spPr>
          <a:xfrm>
            <a:off x="6317057" y="2165709"/>
            <a:ext cx="494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天基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AFB1A4-0738-4C6E-8158-DD6597C21489}"/>
              </a:ext>
            </a:extLst>
          </p:cNvPr>
          <p:cNvSpPr txBox="1"/>
          <p:nvPr/>
        </p:nvSpPr>
        <p:spPr>
          <a:xfrm>
            <a:off x="7468802" y="2183659"/>
            <a:ext cx="35238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卫星（地球同步卫星、中轨卫星、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低轨卫星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510CAD4-9F2F-4480-89DC-1DB826BB4331}"/>
              </a:ext>
            </a:extLst>
          </p:cNvPr>
          <p:cNvSpPr txBox="1"/>
          <p:nvPr/>
        </p:nvSpPr>
        <p:spPr>
          <a:xfrm>
            <a:off x="6317057" y="2716856"/>
            <a:ext cx="494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空基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1A27F8-A873-49E2-B840-74CAC3E6538D}"/>
              </a:ext>
            </a:extLst>
          </p:cNvPr>
          <p:cNvSpPr txBox="1"/>
          <p:nvPr/>
        </p:nvSpPr>
        <p:spPr>
          <a:xfrm>
            <a:off x="7468802" y="2767297"/>
            <a:ext cx="494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无人机、高空气球、飞艇等。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0841A50-38EF-4C8F-8A19-644F0F9F8E10}"/>
              </a:ext>
            </a:extLst>
          </p:cNvPr>
          <p:cNvSpPr txBox="1"/>
          <p:nvPr/>
        </p:nvSpPr>
        <p:spPr>
          <a:xfrm>
            <a:off x="6317057" y="3200521"/>
            <a:ext cx="494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陆基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DBC53DE-97FF-4F2C-AF20-580B904CF15F}"/>
              </a:ext>
            </a:extLst>
          </p:cNvPr>
          <p:cNvSpPr txBox="1"/>
          <p:nvPr/>
        </p:nvSpPr>
        <p:spPr>
          <a:xfrm>
            <a:off x="7468802" y="3192483"/>
            <a:ext cx="494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网络系统、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GMDSS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、岛屿通信等。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50B552-5DF9-4165-8C85-14294B382290}"/>
              </a:ext>
            </a:extLst>
          </p:cNvPr>
          <p:cNvSpPr txBox="1"/>
          <p:nvPr/>
        </p:nvSpPr>
        <p:spPr>
          <a:xfrm>
            <a:off x="6317057" y="3660414"/>
            <a:ext cx="494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海基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39AC2FA-A9CA-47BF-A96F-6A695847C1D4}"/>
              </a:ext>
            </a:extLst>
          </p:cNvPr>
          <p:cNvSpPr txBox="1"/>
          <p:nvPr/>
        </p:nvSpPr>
        <p:spPr>
          <a:xfrm>
            <a:off x="7468802" y="3665613"/>
            <a:ext cx="494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大型船舶、无人船、浮标、岛屿等。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923B6D-9355-46D4-869A-F6C3B9245F0A}"/>
              </a:ext>
            </a:extLst>
          </p:cNvPr>
          <p:cNvSpPr/>
          <p:nvPr/>
        </p:nvSpPr>
        <p:spPr>
          <a:xfrm>
            <a:off x="6218582" y="4226478"/>
            <a:ext cx="5813586" cy="1910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重点是解决好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海里内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以上带宽的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可靠通信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问题，保障通信具备强的抗干扰性。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考虑无人艇在弱通信条件下，应具备依托船载传感器和计算机，实现一定时间内安全、自主的航行保障能力。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中大型无人艇，需要提前研究远海通信体系对于无人艇的适用性问题。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474C3C0-8C66-4C28-82D5-990006EAFCB7}"/>
              </a:ext>
            </a:extLst>
          </p:cNvPr>
          <p:cNvSpPr txBox="1"/>
          <p:nvPr/>
        </p:nvSpPr>
        <p:spPr>
          <a:xfrm>
            <a:off x="387798" y="6487224"/>
            <a:ext cx="10604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[1]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林彬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张治强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韩晓玲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刘琳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刘振秋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车雨笛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.“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空天地海”一体化的海上应急通信网络技术综述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[J].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移动通信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,2020,44(09):19-26.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6F17711-667F-459E-8D92-9F450E7BCC8C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627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B0F556-322F-4195-A26F-D450CB32E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3BA2E8-15E4-49CF-8527-10DF42B34BFB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954BF19-1EB9-4D05-8091-63E424CB6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9599D275-CA36-41A2-8DB6-ECB9A1C0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A29A3A-9B30-4E90-86BC-7279374CF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58681A-DE36-4659-817E-92F14A73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5B8900-D99B-4021-B8B4-486AD244BDFB}"/>
              </a:ext>
            </a:extLst>
          </p:cNvPr>
          <p:cNvSpPr/>
          <p:nvPr/>
        </p:nvSpPr>
        <p:spPr>
          <a:xfrm>
            <a:off x="1254166" y="1047234"/>
            <a:ext cx="9683668" cy="47635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628061-5806-4030-8227-2889B91B4AA2}"/>
              </a:ext>
            </a:extLst>
          </p:cNvPr>
          <p:cNvSpPr/>
          <p:nvPr/>
        </p:nvSpPr>
        <p:spPr>
          <a:xfrm>
            <a:off x="1610026" y="2947081"/>
            <a:ext cx="1946715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spc="600" dirty="0">
                <a:solidFill>
                  <a:srgbClr val="47557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 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B73F94C-56E8-4838-B55D-D266938D73E5}"/>
              </a:ext>
            </a:extLst>
          </p:cNvPr>
          <p:cNvGrpSpPr/>
          <p:nvPr/>
        </p:nvGrpSpPr>
        <p:grpSpPr>
          <a:xfrm>
            <a:off x="6430040" y="689290"/>
            <a:ext cx="5427920" cy="708964"/>
            <a:chOff x="668080" y="698156"/>
            <a:chExt cx="5592043" cy="10163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ABBE8C0-A59E-448A-B0CA-DB618E0631FB}"/>
                </a:ext>
              </a:extLst>
            </p:cNvPr>
            <p:cNvSpPr/>
            <p:nvPr/>
          </p:nvSpPr>
          <p:spPr>
            <a:xfrm>
              <a:off x="5613564" y="698156"/>
              <a:ext cx="646559" cy="1016344"/>
            </a:xfrm>
            <a:prstGeom prst="rect">
              <a:avLst/>
            </a:prstGeom>
            <a:solidFill>
              <a:srgbClr val="F2D4AA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59C1A43-258D-4810-BCBC-FBE5A4155111}"/>
                </a:ext>
              </a:extLst>
            </p:cNvPr>
            <p:cNvSpPr/>
            <p:nvPr/>
          </p:nvSpPr>
          <p:spPr>
            <a:xfrm>
              <a:off x="668080" y="698156"/>
              <a:ext cx="5099674" cy="1016344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7" name="圆: 空心 16">
            <a:extLst>
              <a:ext uri="{FF2B5EF4-FFF2-40B4-BE49-F238E27FC236}">
                <a16:creationId xmlns:a16="http://schemas.microsoft.com/office/drawing/2014/main" id="{F2655C17-F611-4CC3-BF3C-565CEDC75571}"/>
              </a:ext>
            </a:extLst>
          </p:cNvPr>
          <p:cNvSpPr/>
          <p:nvPr/>
        </p:nvSpPr>
        <p:spPr>
          <a:xfrm>
            <a:off x="-1876966" y="1354062"/>
            <a:ext cx="4422011" cy="4422011"/>
          </a:xfrm>
          <a:prstGeom prst="donut">
            <a:avLst>
              <a:gd name="adj" fmla="val 338"/>
            </a:avLst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E4FCB05-1A3A-4114-B6AC-4ED35B19F57A}"/>
              </a:ext>
            </a:extLst>
          </p:cNvPr>
          <p:cNvGrpSpPr/>
          <p:nvPr/>
        </p:nvGrpSpPr>
        <p:grpSpPr>
          <a:xfrm>
            <a:off x="3716854" y="1858066"/>
            <a:ext cx="2663374" cy="539178"/>
            <a:chOff x="3896674" y="1968528"/>
            <a:chExt cx="2663374" cy="53917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A379127-CC6F-4EBD-901D-7B6529B7755A}"/>
                </a:ext>
              </a:extLst>
            </p:cNvPr>
            <p:cNvGrpSpPr/>
            <p:nvPr/>
          </p:nvGrpSpPr>
          <p:grpSpPr>
            <a:xfrm>
              <a:off x="3896674" y="1968528"/>
              <a:ext cx="838868" cy="539178"/>
              <a:chOff x="3896674" y="1968528"/>
              <a:chExt cx="838868" cy="53917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3367C80-D7BA-475C-950C-0630F64D6ECE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ACBA76-2F78-40CB-9BDE-AFD98A10790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01.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73D5FB9-8A88-4FEF-91A2-45D1F66CCFF9}"/>
                </a:ext>
              </a:extLst>
            </p:cNvPr>
            <p:cNvSpPr/>
            <p:nvPr/>
          </p:nvSpPr>
          <p:spPr>
            <a:xfrm>
              <a:off x="4451779" y="2046041"/>
              <a:ext cx="2108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无人船简介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9D7157-06DD-4FC8-A894-A30163D6D291}"/>
              </a:ext>
            </a:extLst>
          </p:cNvPr>
          <p:cNvGrpSpPr/>
          <p:nvPr/>
        </p:nvGrpSpPr>
        <p:grpSpPr>
          <a:xfrm>
            <a:off x="3732781" y="2709826"/>
            <a:ext cx="3802628" cy="539178"/>
            <a:chOff x="4947367" y="2731139"/>
            <a:chExt cx="3802628" cy="53917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0304F49-08E0-47D3-BEEB-D3A5A1FEB66C}"/>
                </a:ext>
              </a:extLst>
            </p:cNvPr>
            <p:cNvGrpSpPr/>
            <p:nvPr/>
          </p:nvGrpSpPr>
          <p:grpSpPr>
            <a:xfrm>
              <a:off x="4947367" y="2731139"/>
              <a:ext cx="838868" cy="539178"/>
              <a:chOff x="3896674" y="1968528"/>
              <a:chExt cx="838868" cy="539178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5D3AF-BA41-41EB-AF74-7674B9FBB6C5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7B30D7-7264-4F18-A19F-1855CF8956D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02.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EC84628-F54B-4722-8AA1-EC15458F45C2}"/>
                </a:ext>
              </a:extLst>
            </p:cNvPr>
            <p:cNvSpPr/>
            <p:nvPr/>
          </p:nvSpPr>
          <p:spPr>
            <a:xfrm>
              <a:off x="5487563" y="2754039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海洋通信网络现状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E5BFA2E-708D-44CD-BCE8-6E5A06346764}"/>
              </a:ext>
            </a:extLst>
          </p:cNvPr>
          <p:cNvGrpSpPr/>
          <p:nvPr/>
        </p:nvGrpSpPr>
        <p:grpSpPr>
          <a:xfrm>
            <a:off x="3742127" y="3535683"/>
            <a:ext cx="5401873" cy="539178"/>
            <a:chOff x="5216889" y="3371741"/>
            <a:chExt cx="5401873" cy="53917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DE7CC30-0029-43CF-B774-18F1BFE3DA38}"/>
                </a:ext>
              </a:extLst>
            </p:cNvPr>
            <p:cNvGrpSpPr/>
            <p:nvPr/>
          </p:nvGrpSpPr>
          <p:grpSpPr>
            <a:xfrm>
              <a:off x="5216889" y="3371741"/>
              <a:ext cx="838868" cy="539178"/>
              <a:chOff x="3896674" y="1968528"/>
              <a:chExt cx="838868" cy="539178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96D1728-281E-4949-BC7A-9C040A04D9B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rgbClr val="03458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328E628-3112-4AFD-979D-F9CF36122F23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03.</a:t>
                </a:r>
                <a:endParaRPr lang="zh-CN" altLang="en-US" sz="2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FA56A8B-1B6A-46BE-9CC6-D5CCDB06A4F9}"/>
                </a:ext>
              </a:extLst>
            </p:cNvPr>
            <p:cNvSpPr/>
            <p:nvPr/>
          </p:nvSpPr>
          <p:spPr>
            <a:xfrm>
              <a:off x="5817448" y="3383183"/>
              <a:ext cx="48013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无人船海上通信面临的挑战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B5EEFBF-DBBC-4B2F-9B05-DBD29754FE09}"/>
              </a:ext>
            </a:extLst>
          </p:cNvPr>
          <p:cNvGrpSpPr/>
          <p:nvPr/>
        </p:nvGrpSpPr>
        <p:grpSpPr>
          <a:xfrm>
            <a:off x="3751473" y="4278843"/>
            <a:ext cx="3463606" cy="539178"/>
            <a:chOff x="7305048" y="3910919"/>
            <a:chExt cx="3463606" cy="53917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4F4DED8-EED0-4B56-BCDE-1F655A668DBE}"/>
                </a:ext>
              </a:extLst>
            </p:cNvPr>
            <p:cNvGrpSpPr/>
            <p:nvPr/>
          </p:nvGrpSpPr>
          <p:grpSpPr>
            <a:xfrm>
              <a:off x="7305048" y="3910919"/>
              <a:ext cx="838868" cy="539178"/>
              <a:chOff x="3896674" y="1968528"/>
              <a:chExt cx="838868" cy="539178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667E1D8-1544-4364-8282-9014187CC28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0F21F92-AFF5-425C-9DC2-CF80FA9E1F65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04.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4961E59-A0D1-4219-AA93-6F7FFE1168A7}"/>
                </a:ext>
              </a:extLst>
            </p:cNvPr>
            <p:cNvSpPr/>
            <p:nvPr/>
          </p:nvSpPr>
          <p:spPr>
            <a:xfrm>
              <a:off x="7890943" y="3933819"/>
              <a:ext cx="28777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预研问题的思考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D6F2BE2-2658-4A0A-819D-ADEF2C91A5A2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706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7B8CEDE-53DE-4A53-AB37-7C60677B3EB7}"/>
              </a:ext>
            </a:extLst>
          </p:cNvPr>
          <p:cNvSpPr/>
          <p:nvPr/>
        </p:nvSpPr>
        <p:spPr>
          <a:xfrm>
            <a:off x="678256" y="1627838"/>
            <a:ext cx="7451079" cy="506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/>
              <a:t>现有海上无线通信网络无法满足</a:t>
            </a:r>
            <a:r>
              <a:rPr lang="en-US" altLang="zh-CN" sz="2000" b="1" dirty="0"/>
              <a:t>  </a:t>
            </a:r>
            <a:r>
              <a:rPr lang="zh-CN" altLang="zh-CN" sz="2000" b="1" dirty="0"/>
              <a:t>无人船</a:t>
            </a:r>
            <a:r>
              <a:rPr lang="en-US" altLang="zh-CN" sz="2000" b="1" dirty="0"/>
              <a:t>-</a:t>
            </a:r>
            <a:r>
              <a:rPr lang="zh-CN" altLang="zh-CN" sz="2000" b="1" dirty="0"/>
              <a:t>岸</a:t>
            </a:r>
            <a:r>
              <a:rPr lang="zh-CN" altLang="en-US" sz="2000" b="1" dirty="0"/>
              <a:t>基   </a:t>
            </a:r>
            <a:r>
              <a:rPr lang="zh-CN" altLang="zh-CN" sz="2000" b="1" dirty="0">
                <a:solidFill>
                  <a:srgbClr val="FF0000"/>
                </a:solidFill>
              </a:rPr>
              <a:t>宽带</a:t>
            </a:r>
            <a:r>
              <a:rPr lang="zh-CN" altLang="zh-CN" sz="2000" b="1" dirty="0"/>
              <a:t>通信的要求</a:t>
            </a:r>
            <a:endParaRPr lang="en-AU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3D3FA8F-A7F9-4C89-91AC-7528CD0AFDD7}"/>
              </a:ext>
            </a:extLst>
          </p:cNvPr>
          <p:cNvSpPr/>
          <p:nvPr/>
        </p:nvSpPr>
        <p:spPr bwMode="auto">
          <a:xfrm>
            <a:off x="678256" y="2718913"/>
            <a:ext cx="6583688" cy="46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000" b="1" dirty="0"/>
              <a:t>基于海上业务的现存海事无线通信</a:t>
            </a:r>
            <a:r>
              <a:rPr lang="zh-CN" altLang="zh-CN" sz="2000" b="1" dirty="0">
                <a:solidFill>
                  <a:srgbClr val="FF0000"/>
                </a:solidFill>
              </a:rPr>
              <a:t>频谱资源稀缺</a:t>
            </a:r>
            <a:r>
              <a:rPr lang="zh-CN" altLang="zh-CN" sz="2000" b="1" dirty="0"/>
              <a:t>问题</a:t>
            </a: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13FD52-0555-4322-805B-25FA8F61FEFD}"/>
              </a:ext>
            </a:extLst>
          </p:cNvPr>
          <p:cNvSpPr/>
          <p:nvPr/>
        </p:nvSpPr>
        <p:spPr>
          <a:xfrm>
            <a:off x="1239769" y="2202202"/>
            <a:ext cx="9306897" cy="372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无人船舶信息网络需要承载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大通信量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高实时性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通信网络。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B9D1A4-F295-46E3-9362-56A2234A3D70}"/>
              </a:ext>
            </a:extLst>
          </p:cNvPr>
          <p:cNvSpPr/>
          <p:nvPr/>
        </p:nvSpPr>
        <p:spPr>
          <a:xfrm>
            <a:off x="1239769" y="3224931"/>
            <a:ext cx="9922602" cy="1295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VHF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海事频段通信以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AIS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为代表。用户的急剧增加和需求的多样化，导致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AIS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系统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VHF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数据链路负载的激增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  <a:p>
            <a:pPr marL="171450" indent="-171450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上海港和渤海湾地区  负载：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40%  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峰值超过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50%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，美国墨西哥湾北部   负载：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64%  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导致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69%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的重要信息丢失，韩国  负载：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40%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， 日本  负载： 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40%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  <a:p>
            <a:pPr marL="171450" indent="-171450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海上通信频带信道应用已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基本饱和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rPr>
              <a:t>，未来发展将加剧现有稀缺状态。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F2E021E-5A2F-42B0-8270-7660E6255E4A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69D8E7-E5B4-4F48-A624-50B4C60C06B4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无人船海上通信面临的挑战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E85EFB-9E4C-4BDF-B38F-FCA2E8747373}"/>
              </a:ext>
            </a:extLst>
          </p:cNvPr>
          <p:cNvSpPr/>
          <p:nvPr/>
        </p:nvSpPr>
        <p:spPr>
          <a:xfrm>
            <a:off x="438087" y="878403"/>
            <a:ext cx="443583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无人船海上通信面临的挑战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017B13-B423-4872-A406-917C77C2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020" y="4718928"/>
            <a:ext cx="8518409" cy="15217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1C834C-9DD4-4B86-9E9F-D8220DD14F6A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8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77232CE-6C17-473B-8B36-009A50A90083}"/>
              </a:ext>
            </a:extLst>
          </p:cNvPr>
          <p:cNvSpPr/>
          <p:nvPr/>
        </p:nvSpPr>
        <p:spPr bwMode="auto">
          <a:xfrm>
            <a:off x="710101" y="1917770"/>
            <a:ext cx="7631189" cy="54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/>
              <a:t>海上特殊应用环境下，无人船通信的“</a:t>
            </a:r>
            <a:r>
              <a:rPr lang="zh-CN" altLang="zh-CN" sz="2000" b="1" dirty="0">
                <a:solidFill>
                  <a:srgbClr val="FF0000"/>
                </a:solidFill>
              </a:rPr>
              <a:t>可靠性</a:t>
            </a:r>
            <a:r>
              <a:rPr lang="zh-CN" altLang="zh-CN" sz="2000" b="1" dirty="0"/>
              <a:t>”与“</a:t>
            </a:r>
            <a:r>
              <a:rPr lang="zh-CN" altLang="zh-CN" sz="2000" b="1" dirty="0">
                <a:solidFill>
                  <a:srgbClr val="FF0000"/>
                </a:solidFill>
              </a:rPr>
              <a:t>能效性</a:t>
            </a:r>
            <a:r>
              <a:rPr lang="zh-CN" altLang="zh-CN" sz="2000" b="1" dirty="0"/>
              <a:t>”问题</a:t>
            </a:r>
            <a:endParaRPr lang="en-AU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B657916-7A40-4E59-84D3-2D8FB6792E77}"/>
              </a:ext>
            </a:extLst>
          </p:cNvPr>
          <p:cNvSpPr/>
          <p:nvPr/>
        </p:nvSpPr>
        <p:spPr bwMode="auto">
          <a:xfrm>
            <a:off x="710101" y="3757691"/>
            <a:ext cx="7730842" cy="714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无人船编队（无人船与无人机）自主航行的</a:t>
            </a:r>
            <a:r>
              <a:rPr lang="zh-CN" altLang="en-US" sz="2000" b="1" dirty="0">
                <a:solidFill>
                  <a:srgbClr val="FF0000"/>
                </a:solidFill>
              </a:rPr>
              <a:t>动态组网</a:t>
            </a:r>
            <a:r>
              <a:rPr lang="zh-CN" altLang="en-US" sz="2000" b="1" dirty="0"/>
              <a:t>与</a:t>
            </a:r>
            <a:r>
              <a:rPr lang="zh-CN" altLang="en-US" sz="2000" b="1" dirty="0">
                <a:solidFill>
                  <a:srgbClr val="FF0000"/>
                </a:solidFill>
              </a:rPr>
              <a:t>协作通信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63CF94-3086-4E20-8279-9A99766235F4}"/>
              </a:ext>
            </a:extLst>
          </p:cNvPr>
          <p:cNvSpPr/>
          <p:nvPr/>
        </p:nvSpPr>
        <p:spPr>
          <a:xfrm>
            <a:off x="1067282" y="2556729"/>
            <a:ext cx="90441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无人智能船舶海上应用于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信息感知、传输、计算、存储、控制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等，需要构建一个智能通信网络，保证通信的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高可靠、低能耗、少延迟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C28493-E081-41D6-A080-078019637F8F}"/>
              </a:ext>
            </a:extLst>
          </p:cNvPr>
          <p:cNvSpPr/>
          <p:nvPr/>
        </p:nvSpPr>
        <p:spPr>
          <a:xfrm>
            <a:off x="1067283" y="4472683"/>
            <a:ext cx="91799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大规模的无人船运营，在近海海域船舶密集组网通信，需要加强网络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多址接入技术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的研究，提高资源利用率和网络吞吐量，提高无人船连接的网络动态通信能力。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A19074D-AC53-44D9-B3D1-9049016DD1EA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056333-CD00-43F0-84D8-B8170F102580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无人船海上通信面临的挑战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B33EC3-67C0-4EEE-9C54-C371DC99F5A1}"/>
              </a:ext>
            </a:extLst>
          </p:cNvPr>
          <p:cNvSpPr/>
          <p:nvPr/>
        </p:nvSpPr>
        <p:spPr>
          <a:xfrm>
            <a:off x="438087" y="878403"/>
            <a:ext cx="443583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无人船海上通信面临的挑战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C61AAE-D45F-4802-8D73-24E829FC072A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47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B0F556-322F-4195-A26F-D450CB32E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3BA2E8-15E4-49CF-8527-10DF42B34BFB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954BF19-1EB9-4D05-8091-63E424CB6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9599D275-CA36-41A2-8DB6-ECB9A1C0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A29A3A-9B30-4E90-86BC-7279374CF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58681A-DE36-4659-817E-92F14A73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5B8900-D99B-4021-B8B4-486AD244BDFB}"/>
              </a:ext>
            </a:extLst>
          </p:cNvPr>
          <p:cNvSpPr/>
          <p:nvPr/>
        </p:nvSpPr>
        <p:spPr>
          <a:xfrm>
            <a:off x="1254166" y="1047234"/>
            <a:ext cx="9683668" cy="47635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628061-5806-4030-8227-2889B91B4AA2}"/>
              </a:ext>
            </a:extLst>
          </p:cNvPr>
          <p:cNvSpPr/>
          <p:nvPr/>
        </p:nvSpPr>
        <p:spPr>
          <a:xfrm>
            <a:off x="1610026" y="2947081"/>
            <a:ext cx="1946715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spc="600" dirty="0">
                <a:solidFill>
                  <a:srgbClr val="47557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 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B73F94C-56E8-4838-B55D-D266938D73E5}"/>
              </a:ext>
            </a:extLst>
          </p:cNvPr>
          <p:cNvGrpSpPr/>
          <p:nvPr/>
        </p:nvGrpSpPr>
        <p:grpSpPr>
          <a:xfrm>
            <a:off x="6430040" y="689290"/>
            <a:ext cx="5427920" cy="708964"/>
            <a:chOff x="668080" y="698156"/>
            <a:chExt cx="5592043" cy="10163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ABBE8C0-A59E-448A-B0CA-DB618E0631FB}"/>
                </a:ext>
              </a:extLst>
            </p:cNvPr>
            <p:cNvSpPr/>
            <p:nvPr/>
          </p:nvSpPr>
          <p:spPr>
            <a:xfrm>
              <a:off x="5613564" y="698156"/>
              <a:ext cx="646559" cy="1016344"/>
            </a:xfrm>
            <a:prstGeom prst="rect">
              <a:avLst/>
            </a:prstGeom>
            <a:solidFill>
              <a:srgbClr val="F2D4AA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59C1A43-258D-4810-BCBC-FBE5A4155111}"/>
                </a:ext>
              </a:extLst>
            </p:cNvPr>
            <p:cNvSpPr/>
            <p:nvPr/>
          </p:nvSpPr>
          <p:spPr>
            <a:xfrm>
              <a:off x="668080" y="698156"/>
              <a:ext cx="5099674" cy="1016344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7" name="圆: 空心 16">
            <a:extLst>
              <a:ext uri="{FF2B5EF4-FFF2-40B4-BE49-F238E27FC236}">
                <a16:creationId xmlns:a16="http://schemas.microsoft.com/office/drawing/2014/main" id="{F2655C17-F611-4CC3-BF3C-565CEDC75571}"/>
              </a:ext>
            </a:extLst>
          </p:cNvPr>
          <p:cNvSpPr/>
          <p:nvPr/>
        </p:nvSpPr>
        <p:spPr>
          <a:xfrm>
            <a:off x="-1876966" y="1354062"/>
            <a:ext cx="4422011" cy="4422011"/>
          </a:xfrm>
          <a:prstGeom prst="donut">
            <a:avLst>
              <a:gd name="adj" fmla="val 338"/>
            </a:avLst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E4FCB05-1A3A-4114-B6AC-4ED35B19F57A}"/>
              </a:ext>
            </a:extLst>
          </p:cNvPr>
          <p:cNvGrpSpPr/>
          <p:nvPr/>
        </p:nvGrpSpPr>
        <p:grpSpPr>
          <a:xfrm>
            <a:off x="3716854" y="1858066"/>
            <a:ext cx="2663374" cy="539178"/>
            <a:chOff x="3896674" y="1968528"/>
            <a:chExt cx="2663374" cy="53917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A379127-CC6F-4EBD-901D-7B6529B7755A}"/>
                </a:ext>
              </a:extLst>
            </p:cNvPr>
            <p:cNvGrpSpPr/>
            <p:nvPr/>
          </p:nvGrpSpPr>
          <p:grpSpPr>
            <a:xfrm>
              <a:off x="3896674" y="1968528"/>
              <a:ext cx="838868" cy="539178"/>
              <a:chOff x="3896674" y="1968528"/>
              <a:chExt cx="838868" cy="53917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3367C80-D7BA-475C-950C-0630F64D6ECE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ACBA76-2F78-40CB-9BDE-AFD98A10790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01.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73D5FB9-8A88-4FEF-91A2-45D1F66CCFF9}"/>
                </a:ext>
              </a:extLst>
            </p:cNvPr>
            <p:cNvSpPr/>
            <p:nvPr/>
          </p:nvSpPr>
          <p:spPr>
            <a:xfrm>
              <a:off x="4451779" y="2046041"/>
              <a:ext cx="2108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无人船简介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9D7157-06DD-4FC8-A894-A30163D6D291}"/>
              </a:ext>
            </a:extLst>
          </p:cNvPr>
          <p:cNvGrpSpPr/>
          <p:nvPr/>
        </p:nvGrpSpPr>
        <p:grpSpPr>
          <a:xfrm>
            <a:off x="3732781" y="2709826"/>
            <a:ext cx="3802628" cy="539178"/>
            <a:chOff x="4947367" y="2731139"/>
            <a:chExt cx="3802628" cy="53917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0304F49-08E0-47D3-BEEB-D3A5A1FEB66C}"/>
                </a:ext>
              </a:extLst>
            </p:cNvPr>
            <p:cNvGrpSpPr/>
            <p:nvPr/>
          </p:nvGrpSpPr>
          <p:grpSpPr>
            <a:xfrm>
              <a:off x="4947367" y="2731139"/>
              <a:ext cx="838868" cy="539178"/>
              <a:chOff x="3896674" y="1968528"/>
              <a:chExt cx="838868" cy="539178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5D3AF-BA41-41EB-AF74-7674B9FBB6C5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7B30D7-7264-4F18-A19F-1855CF8956D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02.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EC84628-F54B-4722-8AA1-EC15458F45C2}"/>
                </a:ext>
              </a:extLst>
            </p:cNvPr>
            <p:cNvSpPr/>
            <p:nvPr/>
          </p:nvSpPr>
          <p:spPr>
            <a:xfrm>
              <a:off x="5487563" y="2754039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海洋通信网络现状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E5BFA2E-708D-44CD-BCE8-6E5A06346764}"/>
              </a:ext>
            </a:extLst>
          </p:cNvPr>
          <p:cNvGrpSpPr/>
          <p:nvPr/>
        </p:nvGrpSpPr>
        <p:grpSpPr>
          <a:xfrm>
            <a:off x="3742127" y="3535683"/>
            <a:ext cx="5401873" cy="539178"/>
            <a:chOff x="5216889" y="3371741"/>
            <a:chExt cx="5401873" cy="53917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DE7CC30-0029-43CF-B774-18F1BFE3DA38}"/>
                </a:ext>
              </a:extLst>
            </p:cNvPr>
            <p:cNvGrpSpPr/>
            <p:nvPr/>
          </p:nvGrpSpPr>
          <p:grpSpPr>
            <a:xfrm>
              <a:off x="5216889" y="3371741"/>
              <a:ext cx="838868" cy="539178"/>
              <a:chOff x="3896674" y="1968528"/>
              <a:chExt cx="838868" cy="539178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96D1728-281E-4949-BC7A-9C040A04D9B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328E628-3112-4AFD-979D-F9CF36122F23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03.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FA56A8B-1B6A-46BE-9CC6-D5CCDB06A4F9}"/>
                </a:ext>
              </a:extLst>
            </p:cNvPr>
            <p:cNvSpPr/>
            <p:nvPr/>
          </p:nvSpPr>
          <p:spPr>
            <a:xfrm>
              <a:off x="5817448" y="3383183"/>
              <a:ext cx="48013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无人船海上通信面临的挑战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B5EEFBF-DBBC-4B2F-9B05-DBD29754FE09}"/>
              </a:ext>
            </a:extLst>
          </p:cNvPr>
          <p:cNvGrpSpPr/>
          <p:nvPr/>
        </p:nvGrpSpPr>
        <p:grpSpPr>
          <a:xfrm>
            <a:off x="3751473" y="4278843"/>
            <a:ext cx="3463606" cy="539178"/>
            <a:chOff x="7305048" y="3910919"/>
            <a:chExt cx="3463606" cy="53917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4F4DED8-EED0-4B56-BCDE-1F655A668DBE}"/>
                </a:ext>
              </a:extLst>
            </p:cNvPr>
            <p:cNvGrpSpPr/>
            <p:nvPr/>
          </p:nvGrpSpPr>
          <p:grpSpPr>
            <a:xfrm>
              <a:off x="7305048" y="3910919"/>
              <a:ext cx="838868" cy="539178"/>
              <a:chOff x="3896674" y="1968528"/>
              <a:chExt cx="838868" cy="539178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667E1D8-1544-4364-8282-9014187CC28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rgbClr val="03458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0F21F92-AFF5-425C-9DC2-CF80FA9E1F65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04.</a:t>
                </a:r>
                <a:endParaRPr lang="zh-CN" altLang="en-US" sz="2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4961E59-A0D1-4219-AA93-6F7FFE1168A7}"/>
                </a:ext>
              </a:extLst>
            </p:cNvPr>
            <p:cNvSpPr/>
            <p:nvPr/>
          </p:nvSpPr>
          <p:spPr>
            <a:xfrm>
              <a:off x="7890943" y="3933819"/>
              <a:ext cx="28777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预研问题的思考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3D113EBA-BD55-480D-AF43-72E9B1B0290A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22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9E244E8-F8AF-4718-94FC-5DBDFD102E67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38487-7A59-4D79-A1E7-86538061247A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预研问题的思考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837686-45E0-41BB-8102-38E258A6E128}"/>
              </a:ext>
            </a:extLst>
          </p:cNvPr>
          <p:cNvSpPr txBox="1"/>
          <p:nvPr/>
        </p:nvSpPr>
        <p:spPr>
          <a:xfrm>
            <a:off x="789759" y="1531037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通信服务需求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588A22-F0EC-4AF0-B0C5-7EC6DED7621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2610" y="1828528"/>
            <a:ext cx="2630177" cy="1732983"/>
          </a:xfrm>
          <a:prstGeom prst="rect">
            <a:avLst/>
          </a:prstGeom>
        </p:spPr>
      </p:pic>
      <p:pic>
        <p:nvPicPr>
          <p:cNvPr id="9" name="Picture 22" descr="沉船">
            <a:extLst>
              <a:ext uri="{FF2B5EF4-FFF2-40B4-BE49-F238E27FC236}">
                <a16:creationId xmlns:a16="http://schemas.microsoft.com/office/drawing/2014/main" id="{D26B0C7A-3D78-48B3-AC17-3894CE03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27029" y="4149402"/>
            <a:ext cx="2662039" cy="163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5BD4A1-5F18-4324-9AFB-78D16EB55F3A}"/>
              </a:ext>
            </a:extLst>
          </p:cNvPr>
          <p:cNvSpPr txBox="1"/>
          <p:nvPr/>
        </p:nvSpPr>
        <p:spPr>
          <a:xfrm>
            <a:off x="747351" y="3180455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通信服务目标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211B99-7411-420D-BC6B-C0FF67ED2D4D}"/>
              </a:ext>
            </a:extLst>
          </p:cNvPr>
          <p:cNvSpPr txBox="1"/>
          <p:nvPr/>
        </p:nvSpPr>
        <p:spPr>
          <a:xfrm>
            <a:off x="1161923" y="3687737"/>
            <a:ext cx="8417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进行控制命令和无人艇实时运动状态信息的传递；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电子海图信息、雷达信息、视频监控信息，通信以图片信息；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保障无人船正常作业与航行安全；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4195D9-F68A-49BD-9120-F51A9371C8C0}"/>
              </a:ext>
            </a:extLst>
          </p:cNvPr>
          <p:cNvSpPr/>
          <p:nvPr/>
        </p:nvSpPr>
        <p:spPr>
          <a:xfrm>
            <a:off x="1161923" y="2038319"/>
            <a:ext cx="74691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信息感知、传输、计算、存储、控制等，需要构建一个智能通信网络，保证通信的高可靠、低能耗、少延迟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海里内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以上带宽的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可靠通信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问题，保障通信具备强的抗干扰性。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F4552C-19F6-4134-AC57-765ED9256CE4}"/>
              </a:ext>
            </a:extLst>
          </p:cNvPr>
          <p:cNvSpPr/>
          <p:nvPr/>
        </p:nvSpPr>
        <p:spPr>
          <a:xfrm>
            <a:off x="438087" y="878403"/>
            <a:ext cx="351250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通信服务需求及目标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A93398A-EFDE-417B-96FB-51A52D6989C8}"/>
              </a:ext>
            </a:extLst>
          </p:cNvPr>
          <p:cNvGrpSpPr/>
          <p:nvPr/>
        </p:nvGrpSpPr>
        <p:grpSpPr>
          <a:xfrm>
            <a:off x="1010357" y="5055095"/>
            <a:ext cx="7939336" cy="736561"/>
            <a:chOff x="928297" y="10845052"/>
            <a:chExt cx="7939336" cy="2432136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42CC4F4-C0FC-4EBE-A6A1-38D171968AA7}"/>
                </a:ext>
              </a:extLst>
            </p:cNvPr>
            <p:cNvSpPr/>
            <p:nvPr/>
          </p:nvSpPr>
          <p:spPr>
            <a:xfrm>
              <a:off x="928297" y="11328952"/>
              <a:ext cx="7479723" cy="194823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B9D69A7-7A43-4604-970C-B869827CD18C}"/>
                </a:ext>
              </a:extLst>
            </p:cNvPr>
            <p:cNvSpPr/>
            <p:nvPr/>
          </p:nvSpPr>
          <p:spPr>
            <a:xfrm>
              <a:off x="2027645" y="10845052"/>
              <a:ext cx="6839988" cy="743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空天地海一体化通信网络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D0B2ECD-0325-40A2-8108-F507FB50D013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384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B0F556-322F-4195-A26F-D450CB32E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3BA2E8-15E4-49CF-8527-10DF42B34BFB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954BF19-1EB9-4D05-8091-63E424CB6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9599D275-CA36-41A2-8DB6-ECB9A1C0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A29A3A-9B30-4E90-86BC-7279374CF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58681A-DE36-4659-817E-92F14A73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5B8900-D99B-4021-B8B4-486AD244BDFB}"/>
              </a:ext>
            </a:extLst>
          </p:cNvPr>
          <p:cNvSpPr/>
          <p:nvPr/>
        </p:nvSpPr>
        <p:spPr>
          <a:xfrm>
            <a:off x="1254166" y="1047234"/>
            <a:ext cx="9683668" cy="47635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628061-5806-4030-8227-2889B91B4AA2}"/>
              </a:ext>
            </a:extLst>
          </p:cNvPr>
          <p:cNvSpPr/>
          <p:nvPr/>
        </p:nvSpPr>
        <p:spPr>
          <a:xfrm>
            <a:off x="1610026" y="2947081"/>
            <a:ext cx="1946715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spc="600" dirty="0">
                <a:solidFill>
                  <a:srgbClr val="47557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 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B73F94C-56E8-4838-B55D-D266938D73E5}"/>
              </a:ext>
            </a:extLst>
          </p:cNvPr>
          <p:cNvGrpSpPr/>
          <p:nvPr/>
        </p:nvGrpSpPr>
        <p:grpSpPr>
          <a:xfrm>
            <a:off x="6430040" y="689290"/>
            <a:ext cx="5427920" cy="708964"/>
            <a:chOff x="668080" y="698156"/>
            <a:chExt cx="5592043" cy="10163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ABBE8C0-A59E-448A-B0CA-DB618E0631FB}"/>
                </a:ext>
              </a:extLst>
            </p:cNvPr>
            <p:cNvSpPr/>
            <p:nvPr/>
          </p:nvSpPr>
          <p:spPr>
            <a:xfrm>
              <a:off x="5613564" y="698156"/>
              <a:ext cx="646559" cy="1016344"/>
            </a:xfrm>
            <a:prstGeom prst="rect">
              <a:avLst/>
            </a:prstGeom>
            <a:solidFill>
              <a:srgbClr val="F2D4AA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59C1A43-258D-4810-BCBC-FBE5A4155111}"/>
                </a:ext>
              </a:extLst>
            </p:cNvPr>
            <p:cNvSpPr/>
            <p:nvPr/>
          </p:nvSpPr>
          <p:spPr>
            <a:xfrm>
              <a:off x="668080" y="698156"/>
              <a:ext cx="5099674" cy="1016344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7" name="圆: 空心 16">
            <a:extLst>
              <a:ext uri="{FF2B5EF4-FFF2-40B4-BE49-F238E27FC236}">
                <a16:creationId xmlns:a16="http://schemas.microsoft.com/office/drawing/2014/main" id="{F2655C17-F611-4CC3-BF3C-565CEDC75571}"/>
              </a:ext>
            </a:extLst>
          </p:cNvPr>
          <p:cNvSpPr/>
          <p:nvPr/>
        </p:nvSpPr>
        <p:spPr>
          <a:xfrm>
            <a:off x="-1876966" y="1354062"/>
            <a:ext cx="4422011" cy="4422011"/>
          </a:xfrm>
          <a:prstGeom prst="donut">
            <a:avLst>
              <a:gd name="adj" fmla="val 338"/>
            </a:avLst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E4FCB05-1A3A-4114-B6AC-4ED35B19F57A}"/>
              </a:ext>
            </a:extLst>
          </p:cNvPr>
          <p:cNvGrpSpPr/>
          <p:nvPr/>
        </p:nvGrpSpPr>
        <p:grpSpPr>
          <a:xfrm>
            <a:off x="3716854" y="1858066"/>
            <a:ext cx="2663374" cy="539178"/>
            <a:chOff x="3896674" y="1968528"/>
            <a:chExt cx="2663374" cy="53917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A379127-CC6F-4EBD-901D-7B6529B7755A}"/>
                </a:ext>
              </a:extLst>
            </p:cNvPr>
            <p:cNvGrpSpPr/>
            <p:nvPr/>
          </p:nvGrpSpPr>
          <p:grpSpPr>
            <a:xfrm>
              <a:off x="3896674" y="1968528"/>
              <a:ext cx="838868" cy="539178"/>
              <a:chOff x="3896674" y="1968528"/>
              <a:chExt cx="838868" cy="53917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3367C80-D7BA-475C-950C-0630F64D6ECE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rgbClr val="03458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ACBA76-2F78-40CB-9BDE-AFD98A10790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01.</a:t>
                </a:r>
                <a:endParaRPr lang="zh-CN" altLang="en-US" sz="2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73D5FB9-8A88-4FEF-91A2-45D1F66CCFF9}"/>
                </a:ext>
              </a:extLst>
            </p:cNvPr>
            <p:cNvSpPr/>
            <p:nvPr/>
          </p:nvSpPr>
          <p:spPr>
            <a:xfrm>
              <a:off x="4451779" y="2046041"/>
              <a:ext cx="2108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无人船简介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9D7157-06DD-4FC8-A894-A30163D6D291}"/>
              </a:ext>
            </a:extLst>
          </p:cNvPr>
          <p:cNvGrpSpPr/>
          <p:nvPr/>
        </p:nvGrpSpPr>
        <p:grpSpPr>
          <a:xfrm>
            <a:off x="3732781" y="2709826"/>
            <a:ext cx="3802628" cy="539178"/>
            <a:chOff x="4947367" y="2731139"/>
            <a:chExt cx="3802628" cy="53917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0304F49-08E0-47D3-BEEB-D3A5A1FEB66C}"/>
                </a:ext>
              </a:extLst>
            </p:cNvPr>
            <p:cNvGrpSpPr/>
            <p:nvPr/>
          </p:nvGrpSpPr>
          <p:grpSpPr>
            <a:xfrm>
              <a:off x="4947367" y="2731139"/>
              <a:ext cx="838868" cy="539178"/>
              <a:chOff x="3896674" y="1968528"/>
              <a:chExt cx="838868" cy="539178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5D3AF-BA41-41EB-AF74-7674B9FBB6C5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rgbClr val="03458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7B30D7-7264-4F18-A19F-1855CF8956D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02.</a:t>
                </a:r>
                <a:endParaRPr lang="zh-CN" altLang="en-US" sz="2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EC84628-F54B-4722-8AA1-EC15458F45C2}"/>
                </a:ext>
              </a:extLst>
            </p:cNvPr>
            <p:cNvSpPr/>
            <p:nvPr/>
          </p:nvSpPr>
          <p:spPr>
            <a:xfrm>
              <a:off x="5487563" y="2754039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海洋通信网络现状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E5BFA2E-708D-44CD-BCE8-6E5A06346764}"/>
              </a:ext>
            </a:extLst>
          </p:cNvPr>
          <p:cNvGrpSpPr/>
          <p:nvPr/>
        </p:nvGrpSpPr>
        <p:grpSpPr>
          <a:xfrm>
            <a:off x="3742127" y="3535683"/>
            <a:ext cx="5401873" cy="539178"/>
            <a:chOff x="5216889" y="3371741"/>
            <a:chExt cx="5401873" cy="53917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DE7CC30-0029-43CF-B774-18F1BFE3DA38}"/>
                </a:ext>
              </a:extLst>
            </p:cNvPr>
            <p:cNvGrpSpPr/>
            <p:nvPr/>
          </p:nvGrpSpPr>
          <p:grpSpPr>
            <a:xfrm>
              <a:off x="5216889" y="3371741"/>
              <a:ext cx="838868" cy="539178"/>
              <a:chOff x="3896674" y="1968528"/>
              <a:chExt cx="838868" cy="539178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96D1728-281E-4949-BC7A-9C040A04D9B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rgbClr val="03458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328E628-3112-4AFD-979D-F9CF36122F23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03.</a:t>
                </a:r>
                <a:endParaRPr lang="zh-CN" altLang="en-US" sz="2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FA56A8B-1B6A-46BE-9CC6-D5CCDB06A4F9}"/>
                </a:ext>
              </a:extLst>
            </p:cNvPr>
            <p:cNvSpPr/>
            <p:nvPr/>
          </p:nvSpPr>
          <p:spPr>
            <a:xfrm>
              <a:off x="5817448" y="3383183"/>
              <a:ext cx="48013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无人船海上通信面临的挑战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B5EEFBF-DBBC-4B2F-9B05-DBD29754FE09}"/>
              </a:ext>
            </a:extLst>
          </p:cNvPr>
          <p:cNvGrpSpPr/>
          <p:nvPr/>
        </p:nvGrpSpPr>
        <p:grpSpPr>
          <a:xfrm>
            <a:off x="3751473" y="4278843"/>
            <a:ext cx="3463606" cy="539178"/>
            <a:chOff x="7305048" y="3910919"/>
            <a:chExt cx="3463606" cy="53917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4F4DED8-EED0-4B56-BCDE-1F655A668DBE}"/>
                </a:ext>
              </a:extLst>
            </p:cNvPr>
            <p:cNvGrpSpPr/>
            <p:nvPr/>
          </p:nvGrpSpPr>
          <p:grpSpPr>
            <a:xfrm>
              <a:off x="7305048" y="3910919"/>
              <a:ext cx="838868" cy="539178"/>
              <a:chOff x="3896674" y="1968528"/>
              <a:chExt cx="838868" cy="539178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667E1D8-1544-4364-8282-9014187CC28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rgbClr val="03458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0F21F92-AFF5-425C-9DC2-CF80FA9E1F65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04.</a:t>
                </a:r>
                <a:endParaRPr lang="zh-CN" altLang="en-US" sz="2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4961E59-A0D1-4219-AA93-6F7FFE1168A7}"/>
                </a:ext>
              </a:extLst>
            </p:cNvPr>
            <p:cNvSpPr/>
            <p:nvPr/>
          </p:nvSpPr>
          <p:spPr>
            <a:xfrm>
              <a:off x="7890943" y="3933819"/>
              <a:ext cx="28777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预研问题的思考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C700AA9A-9FFF-4901-8429-146A842C464F}"/>
              </a:ext>
            </a:extLst>
          </p:cNvPr>
          <p:cNvSpPr txBox="1"/>
          <p:nvPr/>
        </p:nvSpPr>
        <p:spPr>
          <a:xfrm>
            <a:off x="10400611" y="627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911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9E244E8-F8AF-4718-94FC-5DBDFD102E67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38487-7A59-4D79-A1E7-86538061247A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预研问题的思考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F4552C-19F6-4134-AC57-765ED9256CE4}"/>
              </a:ext>
            </a:extLst>
          </p:cNvPr>
          <p:cNvSpPr/>
          <p:nvPr/>
        </p:nvSpPr>
        <p:spPr>
          <a:xfrm>
            <a:off x="438087" y="878403"/>
            <a:ext cx="443583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卫星频段、延迟及覆盖范围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0B2ECD-0325-40A2-8108-F507FB50D013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4771A91-1542-45C8-A456-4B5CE17362E7}"/>
              </a:ext>
            </a:extLst>
          </p:cNvPr>
          <p:cNvSpPr txBox="1"/>
          <p:nvPr/>
        </p:nvSpPr>
        <p:spPr>
          <a:xfrm>
            <a:off x="549542" y="6495341"/>
            <a:ext cx="9497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[1]. Zhu Han. Aerial Access Networks for 6G: From UAV, HAP, to Satellite Communication Networks. 3 Hours Tutorial Presentation at ICC’2020.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3FC1ED-6FA6-4689-ABAD-0AE26E53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002" y="4508153"/>
            <a:ext cx="7306466" cy="176436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79F8B8A-C6BD-4B00-B406-F9079F486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163" y="1692841"/>
            <a:ext cx="6187673" cy="25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3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矩形: 圆角 212">
            <a:extLst>
              <a:ext uri="{FF2B5EF4-FFF2-40B4-BE49-F238E27FC236}">
                <a16:creationId xmlns:a16="http://schemas.microsoft.com/office/drawing/2014/main" id="{BD8B03C9-62C9-4BCA-940E-5F2F14E814EE}"/>
              </a:ext>
            </a:extLst>
          </p:cNvPr>
          <p:cNvSpPr/>
          <p:nvPr/>
        </p:nvSpPr>
        <p:spPr>
          <a:xfrm>
            <a:off x="4084845" y="4006914"/>
            <a:ext cx="3055488" cy="414473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600" dirty="0">
              <a:solidFill>
                <a:srgbClr val="0345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4" name="矩形: 圆角 213">
            <a:extLst>
              <a:ext uri="{FF2B5EF4-FFF2-40B4-BE49-F238E27FC236}">
                <a16:creationId xmlns:a16="http://schemas.microsoft.com/office/drawing/2014/main" id="{ADEDF991-F0C4-40E1-A823-115727D5CC40}"/>
              </a:ext>
            </a:extLst>
          </p:cNvPr>
          <p:cNvSpPr/>
          <p:nvPr/>
        </p:nvSpPr>
        <p:spPr>
          <a:xfrm>
            <a:off x="8280035" y="4006914"/>
            <a:ext cx="3055488" cy="414473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600" dirty="0">
              <a:solidFill>
                <a:srgbClr val="0345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矩形: 圆角 214">
            <a:extLst>
              <a:ext uri="{FF2B5EF4-FFF2-40B4-BE49-F238E27FC236}">
                <a16:creationId xmlns:a16="http://schemas.microsoft.com/office/drawing/2014/main" id="{68E95D0F-36FA-4425-9A19-1F1CCA2270DD}"/>
              </a:ext>
            </a:extLst>
          </p:cNvPr>
          <p:cNvSpPr/>
          <p:nvPr/>
        </p:nvSpPr>
        <p:spPr>
          <a:xfrm>
            <a:off x="189571" y="4006914"/>
            <a:ext cx="2932772" cy="414473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9E244E8-F8AF-4718-94FC-5DBDFD102E67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38487-7A59-4D79-A1E7-86538061247A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预研问题的思考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D7F28E-B7EE-44D9-A364-26EE1458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141" y="1300890"/>
            <a:ext cx="3502526" cy="26382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EE900C-40CE-45EE-B3A6-9B6222FD8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1" y="1271151"/>
            <a:ext cx="2932772" cy="26382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D1C967-CB13-437F-9F76-1BBFAFF32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51" y="1271151"/>
            <a:ext cx="3159182" cy="2638218"/>
          </a:xfrm>
          <a:prstGeom prst="rect">
            <a:avLst/>
          </a:prstGeom>
        </p:spPr>
      </p:pic>
      <p:sp>
        <p:nvSpPr>
          <p:cNvPr id="203" name="文本框 202">
            <a:extLst>
              <a:ext uri="{FF2B5EF4-FFF2-40B4-BE49-F238E27FC236}">
                <a16:creationId xmlns:a16="http://schemas.microsoft.com/office/drawing/2014/main" id="{329FA10B-ED3E-42ED-A402-B9FBBE5B106F}"/>
              </a:ext>
            </a:extLst>
          </p:cNvPr>
          <p:cNvSpPr txBox="1"/>
          <p:nvPr/>
        </p:nvSpPr>
        <p:spPr>
          <a:xfrm>
            <a:off x="4348236" y="4056533"/>
            <a:ext cx="236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）卫星星座相关研究</a:t>
            </a: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551BBAF8-887D-4A09-989A-328E3707A79F}"/>
              </a:ext>
            </a:extLst>
          </p:cNvPr>
          <p:cNvSpPr txBox="1"/>
          <p:nvPr/>
        </p:nvSpPr>
        <p:spPr>
          <a:xfrm>
            <a:off x="266890" y="4056533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）卫星与岸站控制中心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D9DEB677-CDD6-461F-B722-40806F174455}"/>
              </a:ext>
            </a:extLst>
          </p:cNvPr>
          <p:cNvSpPr txBox="1"/>
          <p:nvPr/>
        </p:nvSpPr>
        <p:spPr>
          <a:xfrm>
            <a:off x="8209970" y="4056533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）卫星与海洋通信相关研究</a:t>
            </a:r>
          </a:p>
        </p:txBody>
      </p: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6AB18E7D-D6A2-43F4-A9B1-C29551B93E99}"/>
              </a:ext>
            </a:extLst>
          </p:cNvPr>
          <p:cNvGrpSpPr/>
          <p:nvPr/>
        </p:nvGrpSpPr>
        <p:grpSpPr>
          <a:xfrm>
            <a:off x="4084846" y="4471006"/>
            <a:ext cx="3007500" cy="2133002"/>
            <a:chOff x="1531463" y="1662176"/>
            <a:chExt cx="2609047" cy="2320560"/>
          </a:xfrm>
        </p:grpSpPr>
        <p:sp>
          <p:nvSpPr>
            <p:cNvPr id="211" name="矩形: 圆角 210">
              <a:extLst>
                <a:ext uri="{FF2B5EF4-FFF2-40B4-BE49-F238E27FC236}">
                  <a16:creationId xmlns:a16="http://schemas.microsoft.com/office/drawing/2014/main" id="{E36FF8A6-DA31-4B7C-A5B5-7CA4EA7B2DD6}"/>
                </a:ext>
              </a:extLst>
            </p:cNvPr>
            <p:cNvSpPr/>
            <p:nvPr/>
          </p:nvSpPr>
          <p:spPr>
            <a:xfrm>
              <a:off x="1531463" y="1662176"/>
              <a:ext cx="2609047" cy="232056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A920F47E-6010-4F7E-B0F4-F02CAD28F90C}"/>
                </a:ext>
              </a:extLst>
            </p:cNvPr>
            <p:cNvSpPr txBox="1"/>
            <p:nvPr/>
          </p:nvSpPr>
          <p:spPr>
            <a:xfrm>
              <a:off x="1631594" y="1750522"/>
              <a:ext cx="2408784" cy="191090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600" spc="300">
                  <a:solidFill>
                    <a:srgbClr val="1C2035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defRPr>
              </a:lvl1pPr>
            </a:lstStyle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相关研究：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卫星星座设计与优化；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基于随机几何的卫星覆盖范围优化；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路由和切换策略设计；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……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6" name="组合 215">
            <a:extLst>
              <a:ext uri="{FF2B5EF4-FFF2-40B4-BE49-F238E27FC236}">
                <a16:creationId xmlns:a16="http://schemas.microsoft.com/office/drawing/2014/main" id="{E6F4AA1D-B49E-4903-B807-8E0B1782797C}"/>
              </a:ext>
            </a:extLst>
          </p:cNvPr>
          <p:cNvGrpSpPr/>
          <p:nvPr/>
        </p:nvGrpSpPr>
        <p:grpSpPr>
          <a:xfrm>
            <a:off x="8280035" y="4462893"/>
            <a:ext cx="3007500" cy="2297232"/>
            <a:chOff x="445490" y="1699530"/>
            <a:chExt cx="2609047" cy="2509041"/>
          </a:xfrm>
        </p:grpSpPr>
        <p:sp>
          <p:nvSpPr>
            <p:cNvPr id="217" name="矩形: 圆角 216">
              <a:extLst>
                <a:ext uri="{FF2B5EF4-FFF2-40B4-BE49-F238E27FC236}">
                  <a16:creationId xmlns:a16="http://schemas.microsoft.com/office/drawing/2014/main" id="{243A5B3C-788A-4471-A94E-CEC9B68E7592}"/>
                </a:ext>
              </a:extLst>
            </p:cNvPr>
            <p:cNvSpPr/>
            <p:nvPr/>
          </p:nvSpPr>
          <p:spPr>
            <a:xfrm>
              <a:off x="445490" y="1699530"/>
              <a:ext cx="2609047" cy="250904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5A55DFF4-15E2-4293-971C-5C94C3A17196}"/>
                </a:ext>
              </a:extLst>
            </p:cNvPr>
            <p:cNvSpPr txBox="1"/>
            <p:nvPr/>
          </p:nvSpPr>
          <p:spPr>
            <a:xfrm>
              <a:off x="545621" y="1706832"/>
              <a:ext cx="2408784" cy="199677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600" spc="300">
                  <a:solidFill>
                    <a:srgbClr val="1C2035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defRPr>
              </a:lvl1pPr>
            </a:lstStyle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相关研究：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星船（无人机）异构网络接入协议设计；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网络部署与优化；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无人船编队通信组网；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人工智能算法设计与优化；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9" name="矩形 218">
            <a:extLst>
              <a:ext uri="{FF2B5EF4-FFF2-40B4-BE49-F238E27FC236}">
                <a16:creationId xmlns:a16="http://schemas.microsoft.com/office/drawing/2014/main" id="{63BA86A2-7810-403F-A924-9DC00ADCE42C}"/>
              </a:ext>
            </a:extLst>
          </p:cNvPr>
          <p:cNvSpPr/>
          <p:nvPr/>
        </p:nvSpPr>
        <p:spPr>
          <a:xfrm>
            <a:off x="438087" y="878403"/>
            <a:ext cx="258917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预研问题思考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39753F-2D4A-41F2-BDAC-C54F57BB118C}"/>
              </a:ext>
            </a:extLst>
          </p:cNvPr>
          <p:cNvSpPr txBox="1"/>
          <p:nvPr/>
        </p:nvSpPr>
        <p:spPr>
          <a:xfrm>
            <a:off x="11335523" y="62977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52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4" grpId="0" animBg="1"/>
      <p:bldP spid="2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8A90E2-3AB9-40A4-8F80-F3C0BDA53CD4}"/>
              </a:ext>
            </a:extLst>
          </p:cNvPr>
          <p:cNvSpPr txBox="1">
            <a:spLocks/>
          </p:cNvSpPr>
          <p:nvPr/>
        </p:nvSpPr>
        <p:spPr>
          <a:xfrm>
            <a:off x="681556" y="3508194"/>
            <a:ext cx="5395153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1600" spc="300">
                <a:solidFill>
                  <a:srgbClr val="1C203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船舶与岸基站通信链路中</a:t>
            </a:r>
            <a:r>
              <a:rPr lang="en-US" altLang="zh-CN" dirty="0"/>
              <a:t>LEO</a:t>
            </a:r>
            <a:r>
              <a:rPr lang="zh-CN" altLang="en-US" dirty="0"/>
              <a:t>卫星作为中继，在卫星星座网络中星间的路由协议；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B93156-6500-4C14-A940-C33041A4AB55}"/>
              </a:ext>
            </a:extLst>
          </p:cNvPr>
          <p:cNvSpPr/>
          <p:nvPr/>
        </p:nvSpPr>
        <p:spPr>
          <a:xfrm>
            <a:off x="681555" y="2053891"/>
            <a:ext cx="5013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spc="300" dirty="0">
                <a:solidFill>
                  <a:srgbClr val="1C203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卫星、船和无人机等其他网络实体组成的异构网络间的</a:t>
            </a:r>
            <a:r>
              <a:rPr lang="en-US" altLang="zh-CN" sz="1600" spc="300" dirty="0">
                <a:solidFill>
                  <a:srgbClr val="1C203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MAC</a:t>
            </a:r>
            <a:r>
              <a:rPr lang="zh-CN" altLang="en-US" sz="1600" spc="300" dirty="0">
                <a:solidFill>
                  <a:srgbClr val="1C203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协议；</a:t>
            </a:r>
            <a:endParaRPr lang="en-US" altLang="zh-CN" sz="1600" spc="300" dirty="0">
              <a:solidFill>
                <a:srgbClr val="1C2035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2CEFAC3-9570-4577-9D0D-CE7F8FC55262}"/>
              </a:ext>
            </a:extLst>
          </p:cNvPr>
          <p:cNvSpPr/>
          <p:nvPr/>
        </p:nvSpPr>
        <p:spPr>
          <a:xfrm>
            <a:off x="722753" y="1455295"/>
            <a:ext cx="2616810" cy="414473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6E63A-7401-4CF7-880A-EDC09DD09278}"/>
              </a:ext>
            </a:extLst>
          </p:cNvPr>
          <p:cNvSpPr/>
          <p:nvPr/>
        </p:nvSpPr>
        <p:spPr>
          <a:xfrm>
            <a:off x="870606" y="1387111"/>
            <a:ext cx="240286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协议研究</a:t>
            </a:r>
            <a:endParaRPr lang="en-US" altLang="zh-CN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04D1A67-2815-44A4-99F8-481C2517F2D0}"/>
              </a:ext>
            </a:extLst>
          </p:cNvPr>
          <p:cNvSpPr/>
          <p:nvPr/>
        </p:nvSpPr>
        <p:spPr>
          <a:xfrm>
            <a:off x="804515" y="3055406"/>
            <a:ext cx="2535048" cy="42332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C2D359-1DEF-4F3D-88A1-57552E05F856}"/>
              </a:ext>
            </a:extLst>
          </p:cNvPr>
          <p:cNvSpPr/>
          <p:nvPr/>
        </p:nvSpPr>
        <p:spPr>
          <a:xfrm>
            <a:off x="950943" y="3031057"/>
            <a:ext cx="224219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路由协议</a:t>
            </a:r>
            <a:r>
              <a:rPr lang="en-US" altLang="zh-CN" sz="1600" spc="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600" spc="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切换算法</a:t>
            </a:r>
            <a:endParaRPr lang="en-US" altLang="zh-CN" sz="1600" spc="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AF9EB6D-98B4-4899-B6D3-3B8E58679BB4}"/>
              </a:ext>
            </a:extLst>
          </p:cNvPr>
          <p:cNvSpPr/>
          <p:nvPr/>
        </p:nvSpPr>
        <p:spPr>
          <a:xfrm>
            <a:off x="804515" y="4590829"/>
            <a:ext cx="2535048" cy="42332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27058C5-3337-476F-A59F-783945D4A1A3}"/>
              </a:ext>
            </a:extLst>
          </p:cNvPr>
          <p:cNvSpPr/>
          <p:nvPr/>
        </p:nvSpPr>
        <p:spPr>
          <a:xfrm>
            <a:off x="997636" y="4544306"/>
            <a:ext cx="224219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覆盖范围的分析</a:t>
            </a:r>
            <a:endParaRPr lang="en-US" altLang="zh-CN" sz="1600" spc="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9E244E8-F8AF-4718-94FC-5DBDFD102E67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38487-7A59-4D79-A1E7-86538061247A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预研问题的思考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756DBC9-503B-44A5-877D-C2F791FB7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4" r="5468"/>
          <a:stretch/>
        </p:blipFill>
        <p:spPr>
          <a:xfrm>
            <a:off x="5991643" y="957304"/>
            <a:ext cx="6025314" cy="46101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3849911-24F0-4819-9D68-DBE879EFC111}"/>
              </a:ext>
            </a:extLst>
          </p:cNvPr>
          <p:cNvSpPr txBox="1"/>
          <p:nvPr/>
        </p:nvSpPr>
        <p:spPr>
          <a:xfrm>
            <a:off x="7465320" y="5550639"/>
            <a:ext cx="3144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天空地海一体化网络架构</a:t>
            </a:r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485D47BE-14DA-49D1-8FBD-F5E398D8BBDF}"/>
              </a:ext>
            </a:extLst>
          </p:cNvPr>
          <p:cNvSpPr txBox="1">
            <a:spLocks/>
          </p:cNvSpPr>
          <p:nvPr/>
        </p:nvSpPr>
        <p:spPr>
          <a:xfrm>
            <a:off x="681556" y="5068345"/>
            <a:ext cx="5163659" cy="7875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1600" spc="300">
                <a:solidFill>
                  <a:srgbClr val="1C203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卫星星座抽象成的二项式点过程，地面网关视为泊松点过程，分析</a:t>
            </a:r>
            <a:r>
              <a:rPr lang="zh-CN" altLang="en-US" dirty="0">
                <a:solidFill>
                  <a:schemeClr val="tx1"/>
                </a:solidFill>
              </a:rPr>
              <a:t>网络</a:t>
            </a:r>
            <a:r>
              <a:rPr lang="zh-CN" altLang="en-US" dirty="0"/>
              <a:t>的覆盖范围；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85CF07-0749-4A08-813F-2D3302AB41D2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1A70AD-2566-448D-B05B-A0C4A61A00B4}"/>
              </a:ext>
            </a:extLst>
          </p:cNvPr>
          <p:cNvSpPr/>
          <p:nvPr/>
        </p:nvSpPr>
        <p:spPr>
          <a:xfrm>
            <a:off x="438087" y="878403"/>
            <a:ext cx="258917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预研问题思考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47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 animBg="1"/>
      <p:bldP spid="9" grpId="0"/>
      <p:bldP spid="12" grpId="0" animBg="1"/>
      <p:bldP spid="10" grpId="0"/>
      <p:bldP spid="23" grpId="0" animBg="1"/>
      <p:bldP spid="24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9E244E8-F8AF-4718-94FC-5DBDFD102E67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38487-7A59-4D79-A1E7-86538061247A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预研问题的思考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85CF07-0749-4A08-813F-2D3302AB41D2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6FD3119-BD29-43EF-BA00-F5C4BB883552}"/>
              </a:ext>
            </a:extLst>
          </p:cNvPr>
          <p:cNvSpPr/>
          <p:nvPr/>
        </p:nvSpPr>
        <p:spPr>
          <a:xfrm>
            <a:off x="1001533" y="1577959"/>
            <a:ext cx="2616810" cy="414473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2A67CE-182C-4694-9F7A-192F9A6ABEA8}"/>
              </a:ext>
            </a:extLst>
          </p:cNvPr>
          <p:cNvSpPr/>
          <p:nvPr/>
        </p:nvSpPr>
        <p:spPr>
          <a:xfrm>
            <a:off x="1149386" y="1509775"/>
            <a:ext cx="240286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协议研究</a:t>
            </a:r>
            <a:endParaRPr lang="en-US" altLang="zh-CN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6F4551-DA29-4834-A39C-E1B11FA43506}"/>
              </a:ext>
            </a:extLst>
          </p:cNvPr>
          <p:cNvSpPr txBox="1"/>
          <p:nvPr/>
        </p:nvSpPr>
        <p:spPr>
          <a:xfrm>
            <a:off x="1208235" y="2333124"/>
            <a:ext cx="10576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C. Wang, L. Liu, H. Ma and D. Xia, "SL-MAC: A Joint TDMA MAC Protocol for LEO Satellites Supported Internet of Things," 2018 14th International Conference on Mobile Ad-Hoc and Sensor Networks (MSN), Shenyang, China, 2018, pp. 31-36.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FF437A9-ADC8-4E80-A925-141D86096DBD}"/>
              </a:ext>
            </a:extLst>
          </p:cNvPr>
          <p:cNvSpPr txBox="1"/>
          <p:nvPr/>
        </p:nvSpPr>
        <p:spPr>
          <a:xfrm>
            <a:off x="1558197" y="3320877"/>
            <a:ext cx="9350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基于连续调度方案提出了一种适用于卫星物联网场景的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SL-TDMA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协议。在该协议中，卫星充当中心节点负责为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网关分配波束和时隙，而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网关根据接收到的卫星和接入传感器节点的前向时隙分配时隙。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BE86AA-BB95-4186-9805-64012C29F21C}"/>
              </a:ext>
            </a:extLst>
          </p:cNvPr>
          <p:cNvSpPr txBox="1"/>
          <p:nvPr/>
        </p:nvSpPr>
        <p:spPr>
          <a:xfrm>
            <a:off x="1208235" y="4288564"/>
            <a:ext cx="10576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C. Wang, L. Liu, H. Ma and D. Xia, "LST-MAC: A Low-Latency Hybrid MAC Protocol for LEO Satellite Supported IoT," 2019 IEEE 25th International Conference on Parallel and Distributed Systems (ICPADS), Tianjin, China, 2019, pp. 480-487.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8B9E57-1392-49E0-999D-41C582A8AE40}"/>
              </a:ext>
            </a:extLst>
          </p:cNvPr>
          <p:cNvSpPr txBox="1"/>
          <p:nvPr/>
        </p:nvSpPr>
        <p:spPr>
          <a:xfrm>
            <a:off x="1468987" y="5348225"/>
            <a:ext cx="9350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卫星的物联网网络，提出了一种协议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LST-MAC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hybrid TDMA MAC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），该协议可以降低网络时延，提高系统的可扩展性。设计了一种地理优先级时隙分配策略和连续前向时隙分配策略，以保证最优的负载和时延。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07F9E7F-DC9C-408A-B476-69B4F3283BB7}"/>
              </a:ext>
            </a:extLst>
          </p:cNvPr>
          <p:cNvSpPr/>
          <p:nvPr/>
        </p:nvSpPr>
        <p:spPr>
          <a:xfrm>
            <a:off x="438087" y="878403"/>
            <a:ext cx="258917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预研问题思考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464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9E244E8-F8AF-4718-94FC-5DBDFD102E67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38487-7A59-4D79-A1E7-86538061247A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预研问题的思考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85CF07-0749-4A08-813F-2D3302AB41D2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0F24F9D-CBA4-4503-8AF3-70807D4DDD10}"/>
              </a:ext>
            </a:extLst>
          </p:cNvPr>
          <p:cNvSpPr/>
          <p:nvPr/>
        </p:nvSpPr>
        <p:spPr>
          <a:xfrm>
            <a:off x="895187" y="1539869"/>
            <a:ext cx="2535048" cy="42332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7026C4-CEAF-4252-9066-EEFEDB3A9CEE}"/>
              </a:ext>
            </a:extLst>
          </p:cNvPr>
          <p:cNvSpPr/>
          <p:nvPr/>
        </p:nvSpPr>
        <p:spPr>
          <a:xfrm>
            <a:off x="1041615" y="1515520"/>
            <a:ext cx="224219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路由协议</a:t>
            </a:r>
            <a:r>
              <a:rPr lang="en-US" altLang="zh-CN" sz="1600" spc="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1600" spc="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切换算法</a:t>
            </a:r>
            <a:endParaRPr lang="en-US" altLang="zh-CN" sz="1600" spc="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58EE53-C5E4-4A91-992E-05ED86C13133}"/>
              </a:ext>
            </a:extLst>
          </p:cNvPr>
          <p:cNvSpPr/>
          <p:nvPr/>
        </p:nvSpPr>
        <p:spPr>
          <a:xfrm>
            <a:off x="438087" y="878403"/>
            <a:ext cx="258917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预研问题思考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3ADD85-2CB5-4458-97D8-846B5D5B4C3B}"/>
              </a:ext>
            </a:extLst>
          </p:cNvPr>
          <p:cNvSpPr txBox="1"/>
          <p:nvPr/>
        </p:nvSpPr>
        <p:spPr>
          <a:xfrm>
            <a:off x="895187" y="2192537"/>
            <a:ext cx="110829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H. Qu, Y. Luo, J. Zhao and Z. Luan, "An LBMRE-OLSR Routing Algorithm under the Emergency Scenarios in the Space-Air-Ground Integrated Networks," 2020 Information Communication Technologies Conference (ICTC), Nanjing, China, 2020, pp. 103-107.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ABD115-FD1C-46FA-AB0E-FBD4D4F6EA33}"/>
              </a:ext>
            </a:extLst>
          </p:cNvPr>
          <p:cNvSpPr txBox="1"/>
          <p:nvPr/>
        </p:nvSpPr>
        <p:spPr>
          <a:xfrm>
            <a:off x="1150854" y="3115867"/>
            <a:ext cx="10321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提出了一种基于多维资源和能量的不同层次的负载均衡路由算法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LBMRE-OLSR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，并基于改进的权重度量方法实现了动态网络路由的集成，从而减少端到端时延和丢包率。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673D82-1DE2-4E67-B7B0-284BB0AB8558}"/>
              </a:ext>
            </a:extLst>
          </p:cNvPr>
          <p:cNvSpPr txBox="1"/>
          <p:nvPr/>
        </p:nvSpPr>
        <p:spPr>
          <a:xfrm>
            <a:off x="895187" y="4057852"/>
            <a:ext cx="110829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X. Ding, Z. Zhang and D. Liu, "Low-delay Secure Handover for Space-air-ground Integrated Networks," 2020 IEEE 31st Annual International Symposium on Personal, Indoor and Mobile Radio Communications, London, United Kingdom, 2020, pp. 1-6.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DD0F8F-9C90-45A2-9A44-4075ECAEAAAF}"/>
              </a:ext>
            </a:extLst>
          </p:cNvPr>
          <p:cNvSpPr txBox="1"/>
          <p:nvPr/>
        </p:nvSpPr>
        <p:spPr>
          <a:xfrm>
            <a:off x="1150855" y="5094094"/>
            <a:ext cx="103217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SAGIN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中卫星和飞机的高度移动性，用户切换经常发生。快速安全的切换对于确保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SAGIN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的全球无缝覆盖，提出了一种基于预认证和安全上下文转移的新切换方案，并优化了卫星节点的选择，以确保快速，安全的切换。</a:t>
            </a:r>
          </a:p>
        </p:txBody>
      </p:sp>
    </p:spTree>
    <p:extLst>
      <p:ext uri="{BB962C8B-B14F-4D97-AF65-F5344CB8AC3E}">
        <p14:creationId xmlns:p14="http://schemas.microsoft.com/office/powerpoint/2010/main" val="338712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9E244E8-F8AF-4718-94FC-5DBDFD102E67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38487-7A59-4D79-A1E7-86538061247A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预研问题的思考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85CF07-0749-4A08-813F-2D3302AB41D2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B5A184B-5268-4F79-BFB1-B3F2DCE524B0}"/>
              </a:ext>
            </a:extLst>
          </p:cNvPr>
          <p:cNvSpPr/>
          <p:nvPr/>
        </p:nvSpPr>
        <p:spPr>
          <a:xfrm>
            <a:off x="1139052" y="1674361"/>
            <a:ext cx="2535048" cy="42332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F70581-2C48-4EB1-9EB7-72CC5FEAFE9C}"/>
              </a:ext>
            </a:extLst>
          </p:cNvPr>
          <p:cNvSpPr/>
          <p:nvPr/>
        </p:nvSpPr>
        <p:spPr>
          <a:xfrm>
            <a:off x="1332173" y="1627838"/>
            <a:ext cx="2242192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spc="3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覆盖范围的分析</a:t>
            </a:r>
            <a:endParaRPr lang="en-US" altLang="zh-CN" sz="1600" spc="3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DB99A9-727C-42B5-88E9-FDEB9E766E35}"/>
              </a:ext>
            </a:extLst>
          </p:cNvPr>
          <p:cNvSpPr txBox="1"/>
          <p:nvPr/>
        </p:nvSpPr>
        <p:spPr>
          <a:xfrm>
            <a:off x="946916" y="2112118"/>
            <a:ext cx="1090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A. Talgat, M. A. </a:t>
            </a:r>
            <a:r>
              <a:rPr lang="en-US" altLang="zh-CN" dirty="0" err="1"/>
              <a:t>Kishk</a:t>
            </a:r>
            <a:r>
              <a:rPr lang="en-US" altLang="zh-CN" dirty="0"/>
              <a:t> and M. -S. </a:t>
            </a:r>
            <a:r>
              <a:rPr lang="en-US" altLang="zh-CN" dirty="0" err="1"/>
              <a:t>Alouini</a:t>
            </a:r>
            <a:r>
              <a:rPr lang="en-US" altLang="zh-CN" dirty="0"/>
              <a:t>, "Stochastic Geometry-based Analysis of LEO Satellite Communication Systems," in IEEE Communications Letters.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3A0204-E89F-4029-9843-879A27CBEFC4}"/>
              </a:ext>
            </a:extLst>
          </p:cNvPr>
          <p:cNvSpPr txBox="1"/>
          <p:nvPr/>
        </p:nvSpPr>
        <p:spPr>
          <a:xfrm>
            <a:off x="1343300" y="2758449"/>
            <a:ext cx="103766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将卫星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的位置建模为地面上的泊松点过程（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卫星建模为一组球面上的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，运用随机几何理论推导概率表达式，分析和研究了地面上典型用户的覆盖概率（用户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链路和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卫星链路的联合覆盖概率）。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08521A-7E2F-40CF-9E81-B56BC794EAD5}"/>
              </a:ext>
            </a:extLst>
          </p:cNvPr>
          <p:cNvSpPr txBox="1"/>
          <p:nvPr/>
        </p:nvSpPr>
        <p:spPr>
          <a:xfrm>
            <a:off x="1343299" y="4435979"/>
            <a:ext cx="10376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为低地球轨道卫星网络的下行链路覆盖率和速率分析，将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星座网络抽象为均匀二项式点过程，推导了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星座网络的下行链路覆盖概率和平均数据速率的解析表达式。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1CCB01-D77F-4268-BD51-B6D8EEED87F9}"/>
              </a:ext>
            </a:extLst>
          </p:cNvPr>
          <p:cNvSpPr txBox="1"/>
          <p:nvPr/>
        </p:nvSpPr>
        <p:spPr>
          <a:xfrm>
            <a:off x="1001533" y="3463775"/>
            <a:ext cx="108504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N. </a:t>
            </a:r>
            <a:r>
              <a:rPr lang="en-US" altLang="zh-CN" dirty="0" err="1"/>
              <a:t>Okati</a:t>
            </a:r>
            <a:r>
              <a:rPr lang="en-US" altLang="zh-CN" dirty="0"/>
              <a:t>, T. </a:t>
            </a:r>
            <a:r>
              <a:rPr lang="en-US" altLang="zh-CN" dirty="0" err="1"/>
              <a:t>Riihonen</a:t>
            </a:r>
            <a:r>
              <a:rPr lang="en-US" altLang="zh-CN" dirty="0"/>
              <a:t>, D. </a:t>
            </a:r>
            <a:r>
              <a:rPr lang="en-US" altLang="zh-CN" dirty="0" err="1"/>
              <a:t>Korpi</a:t>
            </a:r>
            <a:r>
              <a:rPr lang="en-US" altLang="zh-CN" dirty="0"/>
              <a:t>, I. </a:t>
            </a:r>
            <a:r>
              <a:rPr lang="en-US" altLang="zh-CN" dirty="0" err="1"/>
              <a:t>Angervuori</a:t>
            </a:r>
            <a:r>
              <a:rPr lang="en-US" altLang="zh-CN" dirty="0"/>
              <a:t> and R. </a:t>
            </a:r>
            <a:r>
              <a:rPr lang="en-US" altLang="zh-CN" dirty="0" err="1"/>
              <a:t>Wichman</a:t>
            </a:r>
            <a:r>
              <a:rPr lang="en-US" altLang="zh-CN" dirty="0"/>
              <a:t>, "Downlink Coverage and Rate Analysis of Low Earth Orbit Satellite Constellations Using Stochastic Geometry," in IEEE Transactions on Communications, vol. 68, no. 8, pp. 5120-5134, Aug. 2020.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FB51F4-BF2B-4537-A3AA-226D60604B76}"/>
              </a:ext>
            </a:extLst>
          </p:cNvPr>
          <p:cNvSpPr txBox="1"/>
          <p:nvPr/>
        </p:nvSpPr>
        <p:spPr>
          <a:xfrm>
            <a:off x="946916" y="5073726"/>
            <a:ext cx="1090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A. Talgat, M. A. </a:t>
            </a:r>
            <a:r>
              <a:rPr lang="en-US" altLang="zh-CN" dirty="0" err="1"/>
              <a:t>Kishk</a:t>
            </a:r>
            <a:r>
              <a:rPr lang="en-US" altLang="zh-CN" dirty="0"/>
              <a:t> and M. -S. </a:t>
            </a:r>
            <a:r>
              <a:rPr lang="en-US" altLang="zh-CN" dirty="0" err="1"/>
              <a:t>Alouini</a:t>
            </a:r>
            <a:r>
              <a:rPr lang="en-US" altLang="zh-CN" dirty="0"/>
              <a:t>, "Stochastic Geometry-based Analysis of LEO Satellite Communication Systems," in IEEE Communications Letters.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C27970-7A2A-403F-9F49-33E1B1F436C3}"/>
              </a:ext>
            </a:extLst>
          </p:cNvPr>
          <p:cNvSpPr txBox="1"/>
          <p:nvPr/>
        </p:nvSpPr>
        <p:spPr>
          <a:xfrm>
            <a:off x="1343299" y="5751693"/>
            <a:ext cx="103766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假设卫星均匀地分布在轨道上，在通用衰落模型下，分析倾斜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星座的下行链路和上行链路覆盖概率以及数据速率。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3044AC8-D1F4-4817-BB87-9CF6418508B2}"/>
              </a:ext>
            </a:extLst>
          </p:cNvPr>
          <p:cNvSpPr/>
          <p:nvPr/>
        </p:nvSpPr>
        <p:spPr>
          <a:xfrm>
            <a:off x="438087" y="878403"/>
            <a:ext cx="2589170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预研问题思考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630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9E244E8-F8AF-4718-94FC-5DBDFD102E67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38487-7A59-4D79-A1E7-86538061247A}"/>
              </a:ext>
            </a:extLst>
          </p:cNvPr>
          <p:cNvSpPr txBox="1"/>
          <p:nvPr/>
        </p:nvSpPr>
        <p:spPr>
          <a:xfrm>
            <a:off x="189571" y="97875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预研问题的思考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85CF07-0749-4A08-813F-2D3302AB41D2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26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D38299-DDAE-4B1E-9E85-EEEF429A238E}"/>
              </a:ext>
            </a:extLst>
          </p:cNvPr>
          <p:cNvSpPr/>
          <p:nvPr/>
        </p:nvSpPr>
        <p:spPr>
          <a:xfrm>
            <a:off x="438087" y="878403"/>
            <a:ext cx="3911648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面临问题及下一步计划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3DCF97-EE4C-4B87-B7C9-2ACF31D4F1FE}"/>
              </a:ext>
            </a:extLst>
          </p:cNvPr>
          <p:cNvSpPr txBox="1"/>
          <p:nvPr/>
        </p:nvSpPr>
        <p:spPr>
          <a:xfrm>
            <a:off x="1010023" y="1959269"/>
            <a:ext cx="8751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面临问题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C9B955-D6E8-4B80-8C5E-5F7F363E2EC3}"/>
              </a:ext>
            </a:extLst>
          </p:cNvPr>
          <p:cNvSpPr txBox="1"/>
          <p:nvPr/>
        </p:nvSpPr>
        <p:spPr>
          <a:xfrm>
            <a:off x="1280160" y="2401550"/>
            <a:ext cx="9304020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确定研究课题。原则：卫星、海洋、船舶以及海上的其他通信实体组成的网络背景下，为海上的船舶提供通信网络服务，以无人船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载人船均可，为海上提供宽带通信服务。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B9F0EA-D1F5-4CBA-84FB-78A0EA5937E3}"/>
              </a:ext>
            </a:extLst>
          </p:cNvPr>
          <p:cNvSpPr txBox="1"/>
          <p:nvPr/>
        </p:nvSpPr>
        <p:spPr>
          <a:xfrm>
            <a:off x="1010023" y="3690703"/>
            <a:ext cx="8751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下一步计划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ADCC219-E486-42B5-A27B-5FA397467992}"/>
              </a:ext>
            </a:extLst>
          </p:cNvPr>
          <p:cNvSpPr txBox="1"/>
          <p:nvPr/>
        </p:nvSpPr>
        <p:spPr>
          <a:xfrm>
            <a:off x="1280160" y="4307213"/>
            <a:ext cx="9304020" cy="75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结合海上通信需求阅读 空天地一体化服务于陆上通信的论文，体会在陆上的研究课题；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加强海上通信的背景和需求的积累，结合陆上的研究内容思考自己的研究课题；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1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F9E244E8-F8AF-4718-94FC-5DBDFD102E67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85CF07-0749-4A08-813F-2D3302AB41D2}"/>
              </a:ext>
            </a:extLst>
          </p:cNvPr>
          <p:cNvSpPr txBox="1"/>
          <p:nvPr/>
        </p:nvSpPr>
        <p:spPr>
          <a:xfrm>
            <a:off x="10400611" y="6272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27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D38299-DDAE-4B1E-9E85-EEEF429A238E}"/>
              </a:ext>
            </a:extLst>
          </p:cNvPr>
          <p:cNvSpPr/>
          <p:nvPr/>
        </p:nvSpPr>
        <p:spPr>
          <a:xfrm>
            <a:off x="438087" y="878403"/>
            <a:ext cx="1415772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9260A9-C5DD-429E-B049-D42BA555C2C5}"/>
              </a:ext>
            </a:extLst>
          </p:cNvPr>
          <p:cNvSpPr txBox="1"/>
          <p:nvPr/>
        </p:nvSpPr>
        <p:spPr>
          <a:xfrm>
            <a:off x="438086" y="1494023"/>
            <a:ext cx="11649835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M. Zhou et al., "TRITON: high-speed maritime wireless mesh network," in IEEE Wireless Communications, vol. 20, no. 5, pp. 134-142, October 2013.</a:t>
            </a:r>
          </a:p>
          <a:p>
            <a:pPr algn="just">
              <a:lnSpc>
                <a:spcPct val="125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C. D. Moffatt, "High-Data-Rate, Line-of-Site Network Radio for Mobile Maritime Communications (Using Harris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WetNet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™ Technology)," Proceedings of OCEANS 2005 MTS/IEEE, Washington, DC, 2005, pp. 1-8.</a:t>
            </a:r>
          </a:p>
          <a:p>
            <a:pPr algn="just">
              <a:lnSpc>
                <a:spcPct val="125000"/>
              </a:lnSpc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胡旭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VDES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的海上船舶自组网接入协议研究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[D].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大连海事大学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,2020.</a:t>
            </a:r>
          </a:p>
          <a:p>
            <a:pPr algn="just">
              <a:lnSpc>
                <a:spcPct val="125000"/>
              </a:lnSpc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[4]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林彬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张治强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韩晓玲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刘琳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刘振秋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车雨笛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.“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空天地海”一体化的海上应急通信网络技术综述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[J].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移动通信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,2020,44(09):19-26.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[5] H. Qu, Y. Luo, J. Zhao and Z. Luan, "An LBMRE-OLSR Routing Algorithm under the Emergency Scenarios in the Space-Air-Ground Integrated Networks," 2020 Information Communication Technologies Conference (ICTC), Nanjing, China, 2020, pp. 103-107. 10.1109/ICTC49638.2020.9123288.</a:t>
            </a:r>
          </a:p>
          <a:p>
            <a:pPr algn="just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[6] C. Wang, L. Liu, H. Ma and D. Xia, "LST-MAC: A Low-Latency Hybrid MAC Protocol for LEO Satellite Supported IoT," 2019 IEEE 25th International Conference on Parallel and Distributed Systems (ICPADS), Tianjin, China, 2019, pp. 480-487.</a:t>
            </a:r>
          </a:p>
          <a:p>
            <a:pPr algn="just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[7] H. Qu, Y. Luo, J. Zhao and Z. Luan, "An LBMRE-OLSR Routing Algorithm under the Emergency Scenarios in the Space-Air-Ground Integrated Networks," 2020 Information Communication Technologies Conference (ICTC), Nanjing, China, 2020, pp. 103-107.</a:t>
            </a:r>
          </a:p>
          <a:p>
            <a:pPr algn="just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 X. Ding, Z. Zhang and D. Liu, "Low-delay Secure Handover for Space-air-ground Integrated Networks," 2020 IEEE 31st Annual International Symposium on Personal, Indoor and Mobile Radio Communications, London, United Kingdom, 2020, pp. 1-6.</a:t>
            </a:r>
          </a:p>
          <a:p>
            <a:pPr algn="just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 A. Talgat, M. A.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Kishk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M. -S.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Alouini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"Stochastic Geometry-based Analysis of LEO Satellite Communication Systems," in IEEE Communications Letters.</a:t>
            </a:r>
          </a:p>
          <a:p>
            <a:pPr algn="just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[10] N.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Okati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T.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Riihonen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Korpi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I.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Angervuori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R.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Wichman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"Downlink Coverage and Rate Analysis of Low Earth Orbit Satellite Constellations Using Stochastic Geometry," in IEEE Transactions on Communications, vol. 68, no. 8, pp. 5120-5134, Aug. 2020.</a:t>
            </a:r>
          </a:p>
          <a:p>
            <a:pPr algn="just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[11] A. Talgat, M. A.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Kishk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M. -S.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Alouini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"Stochastic Geometry-based Analysis of LEO Satellite Communication Systems," in IEEE Communications Letters.</a:t>
            </a:r>
          </a:p>
        </p:txBody>
      </p:sp>
    </p:spTree>
    <p:extLst>
      <p:ext uri="{BB962C8B-B14F-4D97-AF65-F5344CB8AC3E}">
        <p14:creationId xmlns:p14="http://schemas.microsoft.com/office/powerpoint/2010/main" val="157710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D2A2A171-6E7F-45EC-8D2E-4259908E2377}"/>
              </a:ext>
            </a:extLst>
          </p:cNvPr>
          <p:cNvSpPr/>
          <p:nvPr/>
        </p:nvSpPr>
        <p:spPr>
          <a:xfrm>
            <a:off x="5304895" y="585480"/>
            <a:ext cx="1582208" cy="485668"/>
          </a:xfrm>
          <a:prstGeom prst="rect">
            <a:avLst/>
          </a:prstGeom>
          <a:solidFill>
            <a:srgbClr val="F2D4AA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AD7DCC4-C9FE-4246-9714-98D64FD1DD0C}"/>
              </a:ext>
            </a:extLst>
          </p:cNvPr>
          <p:cNvGrpSpPr/>
          <p:nvPr/>
        </p:nvGrpSpPr>
        <p:grpSpPr>
          <a:xfrm>
            <a:off x="53423" y="-114121"/>
            <a:ext cx="12192000" cy="6858000"/>
            <a:chOff x="349955" y="1137356"/>
            <a:chExt cx="12192000" cy="685800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7F20E5B-BB01-4781-BF29-B1C916D06F86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EF174A67-4922-4BC6-83D2-A97098BCC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490AC81D-D163-438F-AA91-71F04C136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AE7FC58-4EF1-4ABD-81A1-6E6412A84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C890AC9-3867-4259-8B59-37ACD32E3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25986EA-6FBC-4E48-A751-EA1845E19251}"/>
              </a:ext>
            </a:extLst>
          </p:cNvPr>
          <p:cNvSpPr/>
          <p:nvPr/>
        </p:nvSpPr>
        <p:spPr>
          <a:xfrm>
            <a:off x="2113093" y="1071148"/>
            <a:ext cx="7999691" cy="42479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085B90-95CC-4A3B-9FC2-16B2B67CA565}"/>
              </a:ext>
            </a:extLst>
          </p:cNvPr>
          <p:cNvSpPr/>
          <p:nvPr/>
        </p:nvSpPr>
        <p:spPr>
          <a:xfrm>
            <a:off x="2060170" y="1886048"/>
            <a:ext cx="817850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7500" spc="600" dirty="0">
                <a:solidFill>
                  <a:srgbClr val="47557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欢迎老师、同学</a:t>
            </a:r>
          </a:p>
          <a:p>
            <a:pPr algn="ctr"/>
            <a:r>
              <a:rPr lang="zh-CN" altLang="en-US" sz="7500" spc="600" dirty="0">
                <a:solidFill>
                  <a:srgbClr val="47557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提出宝贵意见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75E737E0-FBC4-4515-BB09-A467653EF578}"/>
              </a:ext>
            </a:extLst>
          </p:cNvPr>
          <p:cNvSpPr/>
          <p:nvPr/>
        </p:nvSpPr>
        <p:spPr>
          <a:xfrm>
            <a:off x="1224570" y="-773"/>
            <a:ext cx="888523" cy="202478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E24D5ACD-59BD-448F-A0AD-AC07CF1A1435}"/>
              </a:ext>
            </a:extLst>
          </p:cNvPr>
          <p:cNvSpPr/>
          <p:nvPr/>
        </p:nvSpPr>
        <p:spPr>
          <a:xfrm>
            <a:off x="10112784" y="4822666"/>
            <a:ext cx="888523" cy="2024781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07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BA76F85-7446-490A-90F6-47590C8C17B1}"/>
              </a:ext>
            </a:extLst>
          </p:cNvPr>
          <p:cNvSpPr txBox="1">
            <a:spLocks/>
          </p:cNvSpPr>
          <p:nvPr/>
        </p:nvSpPr>
        <p:spPr>
          <a:xfrm>
            <a:off x="752555" y="1637819"/>
            <a:ext cx="9693184" cy="2302919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 algn="just" defTabSz="914377">
              <a:lnSpc>
                <a:spcPct val="100000"/>
              </a:lnSpc>
              <a:spcBef>
                <a:spcPts val="1000"/>
              </a:spcBef>
            </a:pP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2017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年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6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月，</a:t>
            </a:r>
            <a:r>
              <a:rPr lang="zh-CN" altLang="zh-CN" sz="18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</a:rPr>
              <a:t>中国无人货物运输船开发联盟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成立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.</a:t>
            </a:r>
          </a:p>
          <a:p>
            <a:pPr marL="1066773" lvl="1" indent="-457189" algn="just" defTabSz="914377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à"/>
            </a:pPr>
            <a:r>
              <a:rPr lang="zh-CN" altLang="zh-CN" dirty="0">
                <a:solidFill>
                  <a:prstClr val="black"/>
                </a:solidFill>
                <a:latin typeface="微软雅黑"/>
                <a:ea typeface="微软雅黑"/>
              </a:rPr>
              <a:t>成员包括海航科技集团、中国船级社、美国船级社、中国舰船研究中心、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609585" lvl="1" indent="0" algn="just" defTabSz="914377">
              <a:lnSpc>
                <a:spcPct val="100000"/>
              </a:lnSpc>
              <a:spcBef>
                <a:spcPts val="500"/>
              </a:spcBef>
              <a:buNone/>
            </a:pPr>
            <a:r>
              <a:rPr lang="zh-CN" altLang="zh-CN" dirty="0">
                <a:solidFill>
                  <a:prstClr val="black"/>
                </a:solidFill>
                <a:latin typeface="微软雅黑"/>
                <a:ea typeface="微软雅黑"/>
              </a:rPr>
              <a:t>沪东中华造船集团有限公司、中船集团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</a:rPr>
              <a:t>708</a:t>
            </a:r>
            <a:r>
              <a:rPr lang="zh-CN" altLang="zh-CN" dirty="0">
                <a:solidFill>
                  <a:prstClr val="black"/>
                </a:solidFill>
                <a:latin typeface="微软雅黑"/>
                <a:ea typeface="微软雅黑"/>
              </a:rPr>
              <a:t>所、罗尔斯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</a:rPr>
              <a:t>·</a:t>
            </a:r>
            <a:r>
              <a:rPr lang="zh-CN" altLang="zh-CN" dirty="0">
                <a:solidFill>
                  <a:prstClr val="black"/>
                </a:solidFill>
                <a:latin typeface="微软雅黑"/>
                <a:ea typeface="微软雅黑"/>
              </a:rPr>
              <a:t>罗伊斯、</a:t>
            </a: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</a:rPr>
              <a:t>711</a:t>
            </a:r>
            <a:r>
              <a:rPr lang="zh-CN" altLang="zh-CN" dirty="0">
                <a:solidFill>
                  <a:prstClr val="black"/>
                </a:solidFill>
                <a:latin typeface="微软雅黑"/>
                <a:ea typeface="微软雅黑"/>
              </a:rPr>
              <a:t>所、瓦锡兰等公司。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609585" lvl="1" indent="0" algn="just" defTabSz="914377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altLang="zh-CN" dirty="0">
                <a:solidFill>
                  <a:prstClr val="black"/>
                </a:solidFill>
                <a:latin typeface="微软雅黑"/>
                <a:ea typeface="微软雅黑"/>
                <a:sym typeface="Wingdings" panose="05000000000000000000" pitchFamily="2" charset="2"/>
              </a:rPr>
              <a:t> </a:t>
            </a:r>
            <a:r>
              <a:rPr lang="zh-CN" altLang="zh-CN" dirty="0">
                <a:solidFill>
                  <a:prstClr val="black"/>
                </a:solidFill>
                <a:latin typeface="微软雅黑"/>
                <a:ea typeface="微软雅黑"/>
              </a:rPr>
              <a:t>联盟的成立标志着我国海洋货物运输无人化变革拉开了序幕。</a:t>
            </a:r>
            <a:endParaRPr lang="en-US" altLang="zh-CN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228594" indent="-228594" algn="just" defTabSz="914377">
              <a:lnSpc>
                <a:spcPct val="100000"/>
              </a:lnSpc>
              <a:spcBef>
                <a:spcPts val="1000"/>
              </a:spcBef>
            </a:pP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2017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年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12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月，中船集团研发的中国首艘智能船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38800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吨的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</a:rPr>
              <a:t>“</a:t>
            </a:r>
            <a:r>
              <a:rPr lang="zh-CN" altLang="zh-CN" sz="18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</a:rPr>
              <a:t>大智</a:t>
            </a:r>
            <a:r>
              <a:rPr lang="en-US" altLang="zh-CN" sz="18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</a:rPr>
              <a:t>”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号。</a:t>
            </a:r>
            <a:endParaRPr lang="en-US" altLang="zh-CN" sz="18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228594" indent="-228594" algn="just" defTabSz="914377">
              <a:lnSpc>
                <a:spcPct val="100000"/>
              </a:lnSpc>
              <a:spcBef>
                <a:spcPts val="1000"/>
              </a:spcBef>
            </a:pP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2019</a:t>
            </a:r>
            <a:r>
              <a:rPr lang="zh-CN" altLang="en-US" sz="1800" dirty="0">
                <a:solidFill>
                  <a:prstClr val="black"/>
                </a:solidFill>
                <a:latin typeface="微软雅黑"/>
                <a:ea typeface="微软雅黑"/>
              </a:rPr>
              <a:t>年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以</a:t>
            </a:r>
            <a:r>
              <a:rPr lang="zh-CN" altLang="zh-CN" sz="18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</a:rPr>
              <a:t>珠海云洲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为代表研制</a:t>
            </a:r>
            <a:r>
              <a:rPr lang="zh-CN" altLang="en-US" sz="1800" dirty="0">
                <a:solidFill>
                  <a:prstClr val="black"/>
                </a:solidFill>
                <a:latin typeface="微软雅黑"/>
                <a:ea typeface="微软雅黑"/>
              </a:rPr>
              <a:t>的自主航行货船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“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筋斗云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0</a:t>
            </a:r>
            <a:r>
              <a:rPr lang="zh-CN" altLang="en-US" sz="1800" dirty="0">
                <a:solidFill>
                  <a:prstClr val="black"/>
                </a:solidFill>
                <a:latin typeface="微软雅黑"/>
                <a:ea typeface="微软雅黑"/>
              </a:rPr>
              <a:t>号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”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zh-CN" altLang="en-US" sz="1800" dirty="0">
                <a:solidFill>
                  <a:prstClr val="black"/>
                </a:solidFill>
                <a:latin typeface="微软雅黑"/>
                <a:ea typeface="微软雅黑"/>
              </a:rPr>
              <a:t>首航成功。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E96DE5-6B42-4231-A15A-FECCA67B4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59" y="4347854"/>
            <a:ext cx="3787516" cy="21550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0F68194-75C7-442C-A93A-46E7C59FF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22" y="4275732"/>
            <a:ext cx="3787517" cy="21550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7EC4679-9433-46D2-AFB5-81CB3BFE8E08}"/>
              </a:ext>
            </a:extLst>
          </p:cNvPr>
          <p:cNvSpPr txBox="1"/>
          <p:nvPr/>
        </p:nvSpPr>
        <p:spPr>
          <a:xfrm>
            <a:off x="189571" y="887914"/>
            <a:ext cx="611293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zh-CN" altLang="en-US" sz="2667" b="1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/>
              </a:rPr>
              <a:t> </a:t>
            </a: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无人船技术国内外发展现状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42283C9-917D-4874-B0B0-D0953A2FA8E0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53DD7F-EE34-4AEC-BE81-078C336DBAD4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无人船简介</a:t>
            </a:r>
          </a:p>
        </p:txBody>
      </p:sp>
    </p:spTree>
    <p:extLst>
      <p:ext uri="{BB962C8B-B14F-4D97-AF65-F5344CB8AC3E}">
        <p14:creationId xmlns:p14="http://schemas.microsoft.com/office/powerpoint/2010/main" val="103862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B0F556-322F-4195-A26F-D450CB32E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3BA2E8-15E4-49CF-8527-10DF42B34BFB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954BF19-1EB9-4D05-8091-63E424CB6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9599D275-CA36-41A2-8DB6-ECB9A1C0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A29A3A-9B30-4E90-86BC-7279374CF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58681A-DE36-4659-817E-92F14A73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5B8900-D99B-4021-B8B4-486AD244BDFB}"/>
              </a:ext>
            </a:extLst>
          </p:cNvPr>
          <p:cNvSpPr/>
          <p:nvPr/>
        </p:nvSpPr>
        <p:spPr>
          <a:xfrm>
            <a:off x="1254166" y="1047234"/>
            <a:ext cx="9683668" cy="47635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628061-5806-4030-8227-2889B91B4AA2}"/>
              </a:ext>
            </a:extLst>
          </p:cNvPr>
          <p:cNvSpPr/>
          <p:nvPr/>
        </p:nvSpPr>
        <p:spPr>
          <a:xfrm>
            <a:off x="1610026" y="2947081"/>
            <a:ext cx="1946715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spc="600" dirty="0">
                <a:solidFill>
                  <a:srgbClr val="47557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 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B73F94C-56E8-4838-B55D-D266938D73E5}"/>
              </a:ext>
            </a:extLst>
          </p:cNvPr>
          <p:cNvGrpSpPr/>
          <p:nvPr/>
        </p:nvGrpSpPr>
        <p:grpSpPr>
          <a:xfrm>
            <a:off x="6430040" y="689290"/>
            <a:ext cx="5427920" cy="708964"/>
            <a:chOff x="668080" y="698156"/>
            <a:chExt cx="5592043" cy="10163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ABBE8C0-A59E-448A-B0CA-DB618E0631FB}"/>
                </a:ext>
              </a:extLst>
            </p:cNvPr>
            <p:cNvSpPr/>
            <p:nvPr/>
          </p:nvSpPr>
          <p:spPr>
            <a:xfrm>
              <a:off x="5613564" y="698156"/>
              <a:ext cx="646559" cy="1016344"/>
            </a:xfrm>
            <a:prstGeom prst="rect">
              <a:avLst/>
            </a:prstGeom>
            <a:solidFill>
              <a:srgbClr val="F2D4AA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59C1A43-258D-4810-BCBC-FBE5A4155111}"/>
                </a:ext>
              </a:extLst>
            </p:cNvPr>
            <p:cNvSpPr/>
            <p:nvPr/>
          </p:nvSpPr>
          <p:spPr>
            <a:xfrm>
              <a:off x="668080" y="698156"/>
              <a:ext cx="5099674" cy="1016344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7" name="圆: 空心 16">
            <a:extLst>
              <a:ext uri="{FF2B5EF4-FFF2-40B4-BE49-F238E27FC236}">
                <a16:creationId xmlns:a16="http://schemas.microsoft.com/office/drawing/2014/main" id="{F2655C17-F611-4CC3-BF3C-565CEDC75571}"/>
              </a:ext>
            </a:extLst>
          </p:cNvPr>
          <p:cNvSpPr/>
          <p:nvPr/>
        </p:nvSpPr>
        <p:spPr>
          <a:xfrm>
            <a:off x="-1876966" y="1354062"/>
            <a:ext cx="4422011" cy="4422011"/>
          </a:xfrm>
          <a:prstGeom prst="donut">
            <a:avLst>
              <a:gd name="adj" fmla="val 338"/>
            </a:avLst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E4FCB05-1A3A-4114-B6AC-4ED35B19F57A}"/>
              </a:ext>
            </a:extLst>
          </p:cNvPr>
          <p:cNvGrpSpPr/>
          <p:nvPr/>
        </p:nvGrpSpPr>
        <p:grpSpPr>
          <a:xfrm>
            <a:off x="3716854" y="1858066"/>
            <a:ext cx="2663374" cy="539178"/>
            <a:chOff x="3896674" y="1968528"/>
            <a:chExt cx="2663374" cy="53917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A379127-CC6F-4EBD-901D-7B6529B7755A}"/>
                </a:ext>
              </a:extLst>
            </p:cNvPr>
            <p:cNvGrpSpPr/>
            <p:nvPr/>
          </p:nvGrpSpPr>
          <p:grpSpPr>
            <a:xfrm>
              <a:off x="3896674" y="1968528"/>
              <a:ext cx="838868" cy="539178"/>
              <a:chOff x="3896674" y="1968528"/>
              <a:chExt cx="838868" cy="53917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3367C80-D7BA-475C-950C-0630F64D6ECE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rgbClr val="03458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ACBA76-2F78-40CB-9BDE-AFD98A10790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01.</a:t>
                </a:r>
                <a:endParaRPr lang="zh-CN" altLang="en-US" sz="2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73D5FB9-8A88-4FEF-91A2-45D1F66CCFF9}"/>
                </a:ext>
              </a:extLst>
            </p:cNvPr>
            <p:cNvSpPr/>
            <p:nvPr/>
          </p:nvSpPr>
          <p:spPr>
            <a:xfrm>
              <a:off x="4451779" y="2046041"/>
              <a:ext cx="2108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无人船简介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9D7157-06DD-4FC8-A894-A30163D6D291}"/>
              </a:ext>
            </a:extLst>
          </p:cNvPr>
          <p:cNvGrpSpPr/>
          <p:nvPr/>
        </p:nvGrpSpPr>
        <p:grpSpPr>
          <a:xfrm>
            <a:off x="3732781" y="2709826"/>
            <a:ext cx="3802628" cy="539178"/>
            <a:chOff x="4947367" y="2731139"/>
            <a:chExt cx="3802628" cy="53917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0304F49-08E0-47D3-BEEB-D3A5A1FEB66C}"/>
                </a:ext>
              </a:extLst>
            </p:cNvPr>
            <p:cNvGrpSpPr/>
            <p:nvPr/>
          </p:nvGrpSpPr>
          <p:grpSpPr>
            <a:xfrm>
              <a:off x="4947367" y="2731139"/>
              <a:ext cx="838868" cy="539178"/>
              <a:chOff x="3896674" y="1968528"/>
              <a:chExt cx="838868" cy="539178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5D3AF-BA41-41EB-AF74-7674B9FBB6C5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7B30D7-7264-4F18-A19F-1855CF8956D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02.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EC84628-F54B-4722-8AA1-EC15458F45C2}"/>
                </a:ext>
              </a:extLst>
            </p:cNvPr>
            <p:cNvSpPr/>
            <p:nvPr/>
          </p:nvSpPr>
          <p:spPr>
            <a:xfrm>
              <a:off x="5487563" y="2754039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海洋通信网络现状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E5BFA2E-708D-44CD-BCE8-6E5A06346764}"/>
              </a:ext>
            </a:extLst>
          </p:cNvPr>
          <p:cNvGrpSpPr/>
          <p:nvPr/>
        </p:nvGrpSpPr>
        <p:grpSpPr>
          <a:xfrm>
            <a:off x="3742127" y="3535683"/>
            <a:ext cx="5401873" cy="539178"/>
            <a:chOff x="5216889" y="3371741"/>
            <a:chExt cx="5401873" cy="53917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DE7CC30-0029-43CF-B774-18F1BFE3DA38}"/>
                </a:ext>
              </a:extLst>
            </p:cNvPr>
            <p:cNvGrpSpPr/>
            <p:nvPr/>
          </p:nvGrpSpPr>
          <p:grpSpPr>
            <a:xfrm>
              <a:off x="5216889" y="3371741"/>
              <a:ext cx="838868" cy="539178"/>
              <a:chOff x="3896674" y="1968528"/>
              <a:chExt cx="838868" cy="539178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96D1728-281E-4949-BC7A-9C040A04D9B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328E628-3112-4AFD-979D-F9CF36122F23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03.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FA56A8B-1B6A-46BE-9CC6-D5CCDB06A4F9}"/>
                </a:ext>
              </a:extLst>
            </p:cNvPr>
            <p:cNvSpPr/>
            <p:nvPr/>
          </p:nvSpPr>
          <p:spPr>
            <a:xfrm>
              <a:off x="5817448" y="3383183"/>
              <a:ext cx="48013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无人船海上通信面临的挑战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B5EEFBF-DBBC-4B2F-9B05-DBD29754FE09}"/>
              </a:ext>
            </a:extLst>
          </p:cNvPr>
          <p:cNvGrpSpPr/>
          <p:nvPr/>
        </p:nvGrpSpPr>
        <p:grpSpPr>
          <a:xfrm>
            <a:off x="3751473" y="4278843"/>
            <a:ext cx="3463606" cy="539178"/>
            <a:chOff x="7305048" y="3910919"/>
            <a:chExt cx="3463606" cy="53917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4F4DED8-EED0-4B56-BCDE-1F655A668DBE}"/>
                </a:ext>
              </a:extLst>
            </p:cNvPr>
            <p:cNvGrpSpPr/>
            <p:nvPr/>
          </p:nvGrpSpPr>
          <p:grpSpPr>
            <a:xfrm>
              <a:off x="7305048" y="3910919"/>
              <a:ext cx="838868" cy="539178"/>
              <a:chOff x="3896674" y="1968528"/>
              <a:chExt cx="838868" cy="539178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667E1D8-1544-4364-8282-9014187CC28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0F21F92-AFF5-425C-9DC2-CF80FA9E1F65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04.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4961E59-A0D1-4219-AA93-6F7FFE1168A7}"/>
                </a:ext>
              </a:extLst>
            </p:cNvPr>
            <p:cNvSpPr/>
            <p:nvPr/>
          </p:nvSpPr>
          <p:spPr>
            <a:xfrm>
              <a:off x="7890943" y="3933819"/>
              <a:ext cx="28777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预研问题的思考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CFD95121-4A09-4190-A9C1-E2A73A74BB22}"/>
              </a:ext>
            </a:extLst>
          </p:cNvPr>
          <p:cNvSpPr txBox="1"/>
          <p:nvPr/>
        </p:nvSpPr>
        <p:spPr>
          <a:xfrm>
            <a:off x="10400611" y="627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55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0A9BCF-F76B-49CE-9072-5851440AE567}"/>
              </a:ext>
            </a:extLst>
          </p:cNvPr>
          <p:cNvSpPr/>
          <p:nvPr/>
        </p:nvSpPr>
        <p:spPr>
          <a:xfrm>
            <a:off x="572135" y="1680173"/>
            <a:ext cx="6096000" cy="4069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F6AA38-A639-4CDF-BA7E-52DF144198A2}"/>
              </a:ext>
            </a:extLst>
          </p:cNvPr>
          <p:cNvSpPr/>
          <p:nvPr/>
        </p:nvSpPr>
        <p:spPr>
          <a:xfrm>
            <a:off x="1702420" y="1750972"/>
            <a:ext cx="9292684" cy="1544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无人驾驶船舶（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Unmanned surface vehicles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Autonomous surface vehicles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简称“无人船”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USV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ASV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无人船，一般是以有动力船体为平台，搭载通讯设备、控制设备和特殊功能设备，开展某项特殊工作，通过地面的基站或母船的控制中心完成无人船的远程控制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8278E611-E345-4D26-A389-46CD1E3F9E3B}"/>
              </a:ext>
            </a:extLst>
          </p:cNvPr>
          <p:cNvSpPr>
            <a:spLocks noGrp="1"/>
          </p:cNvSpPr>
          <p:nvPr/>
        </p:nvSpPr>
        <p:spPr>
          <a:xfrm>
            <a:off x="947855" y="4701288"/>
            <a:ext cx="10515600" cy="1568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水文地理勘察、海上搜救、海事管理、数据采集、情报收集、监视侦察、扫雷、反潜、反恐、精确打击等特定任务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尤其适用于执行危险、枯燥及其他不适于有人船艇执行的任务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海运领域，面向远程货物运输（包括集装箱、散货、杂货运输）的大型无人商船也将是重要的应用和发展方向。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CDC2A72-1D9C-4290-8176-F5E36F3D112C}"/>
              </a:ext>
            </a:extLst>
          </p:cNvPr>
          <p:cNvSpPr/>
          <p:nvPr/>
        </p:nvSpPr>
        <p:spPr>
          <a:xfrm>
            <a:off x="572135" y="3982230"/>
            <a:ext cx="6096000" cy="4069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无人船的应用前景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E4638BF-B8C7-4019-8BAC-7090EE3C7A5E}"/>
              </a:ext>
            </a:extLst>
          </p:cNvPr>
          <p:cNvSpPr/>
          <p:nvPr/>
        </p:nvSpPr>
        <p:spPr>
          <a:xfrm>
            <a:off x="349110" y="939970"/>
            <a:ext cx="6096000" cy="5118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无人船简介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38D87EF-4ED2-46A3-A46B-A8F928ED521A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926B6D-7F0D-41E0-9DF3-30DEFC823709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无人船简介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FD11C6-775F-4B91-B20D-680A2E236CBF}"/>
              </a:ext>
            </a:extLst>
          </p:cNvPr>
          <p:cNvSpPr txBox="1"/>
          <p:nvPr/>
        </p:nvSpPr>
        <p:spPr>
          <a:xfrm>
            <a:off x="10400611" y="627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73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90DCB007-9D91-4B54-822D-BFFA6237A40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169520" y="1637819"/>
            <a:ext cx="5707359" cy="43731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 sz="1600" spc="300">
                <a:solidFill>
                  <a:srgbClr val="1C2035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海上猎人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（原名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ACTUV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，现已命名为海上猎人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 Hunter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）是美国国防部高级研究计划局（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DARPA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）主导的科研项目，最早始于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年，意图研发一种用于持续跟踪潜艇的长航时无人水面航行器。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“海上猎人”主要用于侦察和跟踪潜艇，主要用于执行近海任务，设计要求能独立持续工作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60 - 90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，用于全球海洋监视。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“海上猎手”无人船配备了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声呐、光电传感器和近距、远程雷达系统来实现导航或识别船只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，其中包括美国雷神公司研制的可扩展模块化声呐系统（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BEBD22-378D-429A-83FC-6CF5AA4540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8466" y="2461367"/>
            <a:ext cx="5059629" cy="20656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5430E7-EDFE-4D6F-8BD1-C70A920943BA}"/>
              </a:ext>
            </a:extLst>
          </p:cNvPr>
          <p:cNvSpPr/>
          <p:nvPr/>
        </p:nvSpPr>
        <p:spPr>
          <a:xfrm>
            <a:off x="444876" y="1431541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目前世界上最大的无人船——“海上猎人”号（军用）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318FB3-C2BF-43E1-AF5E-AA0B8DD83740}"/>
              </a:ext>
            </a:extLst>
          </p:cNvPr>
          <p:cNvSpPr/>
          <p:nvPr/>
        </p:nvSpPr>
        <p:spPr>
          <a:xfrm>
            <a:off x="568889" y="5187476"/>
            <a:ext cx="5158785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>
              <a:lnSpc>
                <a:spcPct val="150000"/>
              </a:lnSpc>
            </a:pP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排水量：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140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吨；船长：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132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尺；航速：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27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海里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AC9E24-F127-46C1-A1B3-821546A44E9B}"/>
              </a:ext>
            </a:extLst>
          </p:cNvPr>
          <p:cNvSpPr/>
          <p:nvPr/>
        </p:nvSpPr>
        <p:spPr>
          <a:xfrm>
            <a:off x="2594284" y="48293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海上猎人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DB3A23-F74B-4331-8791-D7D1476FEC97}"/>
              </a:ext>
            </a:extLst>
          </p:cNvPr>
          <p:cNvSpPr txBox="1"/>
          <p:nvPr/>
        </p:nvSpPr>
        <p:spPr>
          <a:xfrm>
            <a:off x="189571" y="887914"/>
            <a:ext cx="611293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zh-CN" altLang="en-US" sz="2667" b="1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/>
              </a:rPr>
              <a:t> </a:t>
            </a: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无人船技术国内外发展现状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804262B-FB5C-4DAA-B0D0-99362C44308E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C97218-AE13-463E-8AA8-9A29D696E1F2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无人船简介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E8EF0F0-ACBD-4BC3-ACA5-590142D80AD4}"/>
              </a:ext>
            </a:extLst>
          </p:cNvPr>
          <p:cNvSpPr txBox="1"/>
          <p:nvPr/>
        </p:nvSpPr>
        <p:spPr>
          <a:xfrm>
            <a:off x="10400611" y="627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54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986A7F59-897D-4BF0-9F64-035A5BFE289A}"/>
              </a:ext>
            </a:extLst>
          </p:cNvPr>
          <p:cNvSpPr/>
          <p:nvPr/>
        </p:nvSpPr>
        <p:spPr>
          <a:xfrm flipV="1">
            <a:off x="1402464" y="1508086"/>
            <a:ext cx="427137" cy="427137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9FE48C8-0535-44C9-8348-6D0226C072BA}"/>
              </a:ext>
            </a:extLst>
          </p:cNvPr>
          <p:cNvSpPr/>
          <p:nvPr/>
        </p:nvSpPr>
        <p:spPr>
          <a:xfrm flipV="1">
            <a:off x="10325542" y="1150608"/>
            <a:ext cx="427137" cy="427137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B7C90F-FE28-466E-AE04-D327C98A1EDF}"/>
              </a:ext>
            </a:extLst>
          </p:cNvPr>
          <p:cNvSpPr/>
          <p:nvPr/>
        </p:nvSpPr>
        <p:spPr>
          <a:xfrm>
            <a:off x="375357" y="6488668"/>
            <a:ext cx="318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http://www.yunzhou-tech.com/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118BAA-7F6A-4991-8A14-8726A91A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3" y="2041440"/>
            <a:ext cx="3978988" cy="410767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2AD87E7-F794-49D7-9823-72638A9EC3F5}"/>
              </a:ext>
            </a:extLst>
          </p:cNvPr>
          <p:cNvSpPr txBox="1"/>
          <p:nvPr/>
        </p:nvSpPr>
        <p:spPr>
          <a:xfrm>
            <a:off x="1829601" y="1536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环境监测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D3F7BA-B72C-4AF5-AC69-F04CB17E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080" y="2321253"/>
            <a:ext cx="3180018" cy="163435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753545B-516D-408E-9188-6BCE39B5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080" y="729229"/>
            <a:ext cx="4734962" cy="143976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17BC37E-5B25-457C-850C-597CE3C886B9}"/>
              </a:ext>
            </a:extLst>
          </p:cNvPr>
          <p:cNvSpPr txBox="1"/>
          <p:nvPr/>
        </p:nvSpPr>
        <p:spPr>
          <a:xfrm>
            <a:off x="10789536" y="11459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安防救援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1ABA1B-B9FB-4108-9DF6-A3227A740A3F}"/>
              </a:ext>
            </a:extLst>
          </p:cNvPr>
          <p:cNvSpPr txBox="1"/>
          <p:nvPr/>
        </p:nvSpPr>
        <p:spPr>
          <a:xfrm>
            <a:off x="10752679" y="2557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海洋调查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3E4A7B7-E4E4-4B8D-8DB5-8B4DEDCE9691}"/>
              </a:ext>
            </a:extLst>
          </p:cNvPr>
          <p:cNvSpPr/>
          <p:nvPr/>
        </p:nvSpPr>
        <p:spPr>
          <a:xfrm flipV="1">
            <a:off x="10325542" y="2524898"/>
            <a:ext cx="427137" cy="427137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0812F9-706F-4A1F-92F7-FD32E5A89E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7" r="14773"/>
          <a:stretch/>
        </p:blipFill>
        <p:spPr>
          <a:xfrm>
            <a:off x="5492607" y="3955605"/>
            <a:ext cx="2589431" cy="173317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19E1A21-6603-47F5-8A7D-509C67384C1C}"/>
              </a:ext>
            </a:extLst>
          </p:cNvPr>
          <p:cNvSpPr txBox="1"/>
          <p:nvPr/>
        </p:nvSpPr>
        <p:spPr>
          <a:xfrm>
            <a:off x="10833568" y="43189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无人航运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8544462-0915-45D3-B91E-49294F494E09}"/>
              </a:ext>
            </a:extLst>
          </p:cNvPr>
          <p:cNvSpPr/>
          <p:nvPr/>
        </p:nvSpPr>
        <p:spPr>
          <a:xfrm flipV="1">
            <a:off x="10406431" y="4247605"/>
            <a:ext cx="427137" cy="427137"/>
          </a:xfrm>
          <a:prstGeom prst="ellipse">
            <a:avLst/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051FAAB-07A8-414F-9AB9-7543E4620385}"/>
              </a:ext>
            </a:extLst>
          </p:cNvPr>
          <p:cNvSpPr txBox="1"/>
          <p:nvPr/>
        </p:nvSpPr>
        <p:spPr>
          <a:xfrm>
            <a:off x="8355572" y="4107863"/>
            <a:ext cx="18806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筋斗云号：</a:t>
            </a:r>
            <a:endParaRPr lang="en-US" altLang="zh-CN" dirty="0"/>
          </a:p>
          <a:p>
            <a:r>
              <a:rPr lang="zh-CN" altLang="en-US" dirty="0"/>
              <a:t>船长：</a:t>
            </a:r>
            <a:r>
              <a:rPr lang="en-US" altLang="zh-CN" dirty="0"/>
              <a:t>13.2m</a:t>
            </a:r>
          </a:p>
          <a:p>
            <a:r>
              <a:rPr lang="zh-CN" altLang="en-US" dirty="0"/>
              <a:t>排水：</a:t>
            </a:r>
            <a:r>
              <a:rPr lang="en-US" altLang="zh-CN" dirty="0"/>
              <a:t>34ton</a:t>
            </a:r>
          </a:p>
          <a:p>
            <a:r>
              <a:rPr lang="zh-CN" altLang="en-US" dirty="0"/>
              <a:t>最高航速：</a:t>
            </a:r>
            <a:r>
              <a:rPr lang="en-US" altLang="zh-CN" dirty="0"/>
              <a:t>8knot</a:t>
            </a:r>
          </a:p>
          <a:p>
            <a:r>
              <a:rPr lang="zh-CN" altLang="en-US" dirty="0"/>
              <a:t>续航：</a:t>
            </a:r>
            <a:r>
              <a:rPr lang="en-US" altLang="zh-CN" dirty="0"/>
              <a:t>100km</a:t>
            </a:r>
          </a:p>
          <a:p>
            <a:r>
              <a:rPr lang="zh-CN" altLang="en-US" dirty="0"/>
              <a:t>航区：内河</a:t>
            </a:r>
            <a:r>
              <a:rPr lang="en-US" altLang="zh-CN" dirty="0"/>
              <a:t>/</a:t>
            </a:r>
            <a:r>
              <a:rPr lang="zh-CN" altLang="en-US" dirty="0"/>
              <a:t>沿海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772C537-C8E7-4AE5-926F-D6A13626B2BC}"/>
              </a:ext>
            </a:extLst>
          </p:cNvPr>
          <p:cNvSpPr txBox="1"/>
          <p:nvPr/>
        </p:nvSpPr>
        <p:spPr>
          <a:xfrm>
            <a:off x="10539110" y="1651065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5.30m</a:t>
            </a:r>
            <a:r>
              <a:rPr lang="zh-CN" altLang="en-US" dirty="0"/>
              <a:t>（长）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29E766A-AF59-4978-A9D3-DC4E0757D1FF}"/>
              </a:ext>
            </a:extLst>
          </p:cNvPr>
          <p:cNvSpPr/>
          <p:nvPr/>
        </p:nvSpPr>
        <p:spPr>
          <a:xfrm>
            <a:off x="10539110" y="310194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3.50m</a:t>
            </a: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（长）</a:t>
            </a:r>
            <a:endParaRPr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3CA6E3-AC6C-420A-97C0-A0BC92A389B9}"/>
              </a:ext>
            </a:extLst>
          </p:cNvPr>
          <p:cNvSpPr/>
          <p:nvPr/>
        </p:nvSpPr>
        <p:spPr>
          <a:xfrm>
            <a:off x="409373" y="315740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1.15m</a:t>
            </a:r>
            <a:r>
              <a:rPr lang="zh-CN" altLang="en-US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（长）</a:t>
            </a:r>
            <a:endParaRPr lang="zh-CN" altLang="en-US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320285F-806C-4BC2-965A-3D0686D6267E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C010D7-4846-4202-9DB4-20C1D0AC011C}"/>
              </a:ext>
            </a:extLst>
          </p:cNvPr>
          <p:cNvSpPr txBox="1"/>
          <p:nvPr/>
        </p:nvSpPr>
        <p:spPr>
          <a:xfrm>
            <a:off x="294468" y="876065"/>
            <a:ext cx="611293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zh-CN" altLang="en-US" sz="2667" b="1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/>
              </a:rPr>
              <a:t> </a:t>
            </a: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无人船技术国内外发展现状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2BCFBDC-40EA-438C-9976-0D23FD409B71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无人船简介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3FDD60B-1F74-4B58-8717-82C777692427}"/>
              </a:ext>
            </a:extLst>
          </p:cNvPr>
          <p:cNvSpPr txBox="1"/>
          <p:nvPr/>
        </p:nvSpPr>
        <p:spPr>
          <a:xfrm>
            <a:off x="5121719" y="6095779"/>
            <a:ext cx="6819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2019</a:t>
            </a:r>
            <a:r>
              <a:rPr lang="zh-CN" altLang="en-US" sz="1800" dirty="0">
                <a:solidFill>
                  <a:prstClr val="black"/>
                </a:solidFill>
                <a:latin typeface="微软雅黑"/>
                <a:ea typeface="微软雅黑"/>
              </a:rPr>
              <a:t>年</a:t>
            </a:r>
            <a:r>
              <a:rPr lang="zh-CN" altLang="zh-CN" sz="18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</a:rPr>
              <a:t>珠海云洲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研制</a:t>
            </a:r>
            <a:r>
              <a:rPr lang="zh-CN" altLang="en-US" sz="1800" dirty="0">
                <a:solidFill>
                  <a:prstClr val="black"/>
                </a:solidFill>
                <a:latin typeface="微软雅黑"/>
                <a:ea typeface="微软雅黑"/>
              </a:rPr>
              <a:t>的自主航行货船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“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筋斗云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0</a:t>
            </a:r>
            <a:r>
              <a:rPr lang="zh-CN" altLang="en-US" sz="1800" dirty="0">
                <a:solidFill>
                  <a:prstClr val="black"/>
                </a:solidFill>
                <a:latin typeface="微软雅黑"/>
                <a:ea typeface="微软雅黑"/>
              </a:rPr>
              <a:t>号</a:t>
            </a:r>
            <a:r>
              <a:rPr lang="en-US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”</a:t>
            </a:r>
            <a:r>
              <a:rPr lang="zh-CN" altLang="zh-CN" sz="1800" dirty="0">
                <a:solidFill>
                  <a:prstClr val="black"/>
                </a:solidFill>
                <a:latin typeface="微软雅黑"/>
                <a:ea typeface="微软雅黑"/>
              </a:rPr>
              <a:t> </a:t>
            </a:r>
            <a:r>
              <a:rPr lang="zh-CN" altLang="en-US" sz="1800" dirty="0">
                <a:solidFill>
                  <a:prstClr val="black"/>
                </a:solidFill>
                <a:latin typeface="微软雅黑"/>
                <a:ea typeface="微软雅黑"/>
              </a:rPr>
              <a:t>首航成功；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7604D6C-0977-4E25-B398-BD959615E7A0}"/>
              </a:ext>
            </a:extLst>
          </p:cNvPr>
          <p:cNvSpPr txBox="1"/>
          <p:nvPr/>
        </p:nvSpPr>
        <p:spPr>
          <a:xfrm>
            <a:off x="10400611" y="627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3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D56D3832-DD52-4412-BEB0-7CA9D154688C}"/>
              </a:ext>
            </a:extLst>
          </p:cNvPr>
          <p:cNvGrpSpPr/>
          <p:nvPr/>
        </p:nvGrpSpPr>
        <p:grpSpPr>
          <a:xfrm>
            <a:off x="896171" y="2714471"/>
            <a:ext cx="4026362" cy="626515"/>
            <a:chOff x="1225862" y="1592194"/>
            <a:chExt cx="4026362" cy="713030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8349A23-A7AF-42AD-826B-3840E763CC45}"/>
                </a:ext>
              </a:extLst>
            </p:cNvPr>
            <p:cNvSpPr/>
            <p:nvPr/>
          </p:nvSpPr>
          <p:spPr>
            <a:xfrm>
              <a:off x="1455052" y="1736750"/>
              <a:ext cx="3797172" cy="5684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1BD0D3C-C266-483A-93EC-B8F5E1A1A989}"/>
                </a:ext>
              </a:extLst>
            </p:cNvPr>
            <p:cNvSpPr/>
            <p:nvPr/>
          </p:nvSpPr>
          <p:spPr>
            <a:xfrm>
              <a:off x="2081049" y="1800749"/>
              <a:ext cx="26468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船端自主航行系统</a:t>
              </a:r>
              <a:endParaRPr lang="en-US" altLang="zh-CN" dirty="0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28ACC2E4-F224-4419-8B79-A59F2E9F5342}"/>
                </a:ext>
              </a:extLst>
            </p:cNvPr>
            <p:cNvSpPr/>
            <p:nvPr/>
          </p:nvSpPr>
          <p:spPr>
            <a:xfrm>
              <a:off x="1225862" y="1592194"/>
              <a:ext cx="458379" cy="422321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A855595-FD99-4C7F-8819-1E94BFB88A42}"/>
              </a:ext>
            </a:extLst>
          </p:cNvPr>
          <p:cNvGrpSpPr/>
          <p:nvPr/>
        </p:nvGrpSpPr>
        <p:grpSpPr>
          <a:xfrm>
            <a:off x="893538" y="3721289"/>
            <a:ext cx="4026362" cy="731484"/>
            <a:chOff x="1225862" y="1592194"/>
            <a:chExt cx="4026362" cy="73148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2A1BA2E-B464-4A2C-A990-7394908A543B}"/>
                </a:ext>
              </a:extLst>
            </p:cNvPr>
            <p:cNvSpPr/>
            <p:nvPr/>
          </p:nvSpPr>
          <p:spPr>
            <a:xfrm>
              <a:off x="1455052" y="1736750"/>
              <a:ext cx="3797172" cy="58692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EA044AA-E67D-43C0-B840-4020AD579B04}"/>
                </a:ext>
              </a:extLst>
            </p:cNvPr>
            <p:cNvSpPr/>
            <p:nvPr/>
          </p:nvSpPr>
          <p:spPr>
            <a:xfrm>
              <a:off x="2081049" y="1852852"/>
              <a:ext cx="2954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高性能海上通信系统</a:t>
              </a:r>
              <a:endParaRPr lang="en-US" altLang="zh-CN" dirty="0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77C76952-1564-4ED1-AB99-2598A698CD00}"/>
                </a:ext>
              </a:extLst>
            </p:cNvPr>
            <p:cNvSpPr/>
            <p:nvPr/>
          </p:nvSpPr>
          <p:spPr>
            <a:xfrm>
              <a:off x="1225862" y="1592194"/>
              <a:ext cx="458379" cy="422321"/>
            </a:xfrm>
            <a:prstGeom prst="roundRect">
              <a:avLst>
                <a:gd name="adj" fmla="val 0"/>
              </a:avLst>
            </a:prstGeom>
            <a:solidFill>
              <a:srgbClr val="F2D4AA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329390D-E639-4F42-A6B9-8F6373A4B909}"/>
              </a:ext>
            </a:extLst>
          </p:cNvPr>
          <p:cNvGrpSpPr/>
          <p:nvPr/>
        </p:nvGrpSpPr>
        <p:grpSpPr>
          <a:xfrm>
            <a:off x="6586322" y="1486664"/>
            <a:ext cx="5436680" cy="4758362"/>
            <a:chOff x="1455052" y="1592194"/>
            <a:chExt cx="3955621" cy="475836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6F7C97C-E984-422D-8F11-04E50719F0AF}"/>
                </a:ext>
              </a:extLst>
            </p:cNvPr>
            <p:cNvSpPr/>
            <p:nvPr/>
          </p:nvSpPr>
          <p:spPr>
            <a:xfrm>
              <a:off x="1455052" y="1736749"/>
              <a:ext cx="3797172" cy="461380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3547B06-51FE-47D7-9FE7-1E929CAB5FF5}"/>
                </a:ext>
              </a:extLst>
            </p:cNvPr>
            <p:cNvSpPr/>
            <p:nvPr/>
          </p:nvSpPr>
          <p:spPr>
            <a:xfrm>
              <a:off x="1632633" y="2330588"/>
              <a:ext cx="3442009" cy="3142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1600" spc="300" dirty="0">
                  <a:solidFill>
                    <a:srgbClr val="1C20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高性能海上通信系统是连接船端自主航行系统和岸基支持系统的</a:t>
              </a:r>
              <a:r>
                <a:rPr lang="zh-CN" altLang="en-US" sz="1600" spc="3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桥梁</a:t>
              </a:r>
              <a:r>
                <a:rPr lang="zh-CN" altLang="en-US" sz="1600" spc="300" dirty="0">
                  <a:solidFill>
                    <a:srgbClr val="1C20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，需要及时地将船端采集信息发送到岸端，并将岸基遥测遥控指令发送至船端。</a:t>
              </a:r>
              <a:endParaRPr lang="en-US" altLang="zh-CN" sz="1600" spc="300" dirty="0">
                <a:solidFill>
                  <a:srgbClr val="1C203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25000"/>
                </a:lnSpc>
              </a:pPr>
              <a:endParaRPr lang="en-US" altLang="zh-CN" sz="1600" spc="300" dirty="0">
                <a:solidFill>
                  <a:srgbClr val="1C203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25000"/>
                </a:lnSpc>
              </a:pPr>
              <a:r>
                <a:rPr lang="zh-CN" altLang="en-US" sz="1600" spc="300" dirty="0">
                  <a:solidFill>
                    <a:srgbClr val="1C20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无人船驾驶船舶对海上通信系统提出了</a:t>
              </a:r>
              <a:r>
                <a:rPr lang="zh-CN" altLang="en-US" sz="1600" spc="3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高带宽、低延时、低费用</a:t>
              </a:r>
              <a:r>
                <a:rPr lang="zh-CN" altLang="en-US" sz="1600" spc="300" dirty="0">
                  <a:solidFill>
                    <a:srgbClr val="1C20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等要求。由于需要在船岸之间传输大量的</a:t>
              </a:r>
              <a:r>
                <a:rPr lang="zh-CN" altLang="en-US" sz="1600" spc="3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传感器信息和设备状态信息</a:t>
              </a:r>
              <a:r>
                <a:rPr lang="zh-CN" altLang="en-US" sz="1600" spc="300" dirty="0">
                  <a:solidFill>
                    <a:srgbClr val="1C20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，以及</a:t>
              </a:r>
              <a:r>
                <a:rPr lang="zh-CN" altLang="en-US" sz="1600" spc="3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雷达图像、海面视频</a:t>
              </a:r>
              <a:r>
                <a:rPr lang="zh-CN" altLang="en-US" sz="1600" spc="300" dirty="0">
                  <a:solidFill>
                    <a:srgbClr val="1C20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等，通信量较大。</a:t>
              </a:r>
              <a:endParaRPr lang="en-US" altLang="zh-CN" sz="1600" spc="300" dirty="0">
                <a:solidFill>
                  <a:srgbClr val="1C203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D3B9DFBD-987C-4100-B64E-EE6F66288FB1}"/>
                </a:ext>
              </a:extLst>
            </p:cNvPr>
            <p:cNvSpPr/>
            <p:nvPr/>
          </p:nvSpPr>
          <p:spPr>
            <a:xfrm>
              <a:off x="4952294" y="1592194"/>
              <a:ext cx="458379" cy="422321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C072BFE-1C83-4DCC-BE09-90C39E805012}"/>
              </a:ext>
            </a:extLst>
          </p:cNvPr>
          <p:cNvGrpSpPr/>
          <p:nvPr/>
        </p:nvGrpSpPr>
        <p:grpSpPr>
          <a:xfrm>
            <a:off x="893538" y="4795885"/>
            <a:ext cx="4026362" cy="704564"/>
            <a:chOff x="1225862" y="1592194"/>
            <a:chExt cx="4026362" cy="704564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C25DB792-21B0-4523-98FD-9A453D25D7D6}"/>
                </a:ext>
              </a:extLst>
            </p:cNvPr>
            <p:cNvSpPr/>
            <p:nvPr/>
          </p:nvSpPr>
          <p:spPr>
            <a:xfrm>
              <a:off x="1455052" y="1736750"/>
              <a:ext cx="3797172" cy="5600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BBB44FC-8499-4C5E-BE5C-9F20109BDB78}"/>
                </a:ext>
              </a:extLst>
            </p:cNvPr>
            <p:cNvSpPr/>
            <p:nvPr/>
          </p:nvSpPr>
          <p:spPr>
            <a:xfrm>
              <a:off x="2337974" y="1853844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岸基支持系统</a:t>
              </a:r>
              <a:endParaRPr lang="en-US" altLang="zh-CN" dirty="0"/>
            </a:p>
          </p:txBody>
        </p:sp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9A6AA302-3DED-43F7-A30F-0641BC92178D}"/>
                </a:ext>
              </a:extLst>
            </p:cNvPr>
            <p:cNvSpPr/>
            <p:nvPr/>
          </p:nvSpPr>
          <p:spPr>
            <a:xfrm>
              <a:off x="1225862" y="1592194"/>
              <a:ext cx="458379" cy="422321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 dirty="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DBCAF47-729D-4EB4-B77B-232B5F798B79}"/>
              </a:ext>
            </a:extLst>
          </p:cNvPr>
          <p:cNvSpPr/>
          <p:nvPr/>
        </p:nvSpPr>
        <p:spPr>
          <a:xfrm>
            <a:off x="476520" y="1710940"/>
            <a:ext cx="4176244" cy="594633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CD41D28-D5B6-4CD6-A175-FDCD02F0210A}"/>
              </a:ext>
            </a:extLst>
          </p:cNvPr>
          <p:cNvSpPr/>
          <p:nvPr/>
        </p:nvSpPr>
        <p:spPr>
          <a:xfrm>
            <a:off x="620891" y="1777148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无人驾驶船舶所采取的技术框架：</a:t>
            </a:r>
          </a:p>
        </p:txBody>
      </p:sp>
      <p:sp>
        <p:nvSpPr>
          <p:cNvPr id="42" name="箭头: V 形 41">
            <a:extLst>
              <a:ext uri="{FF2B5EF4-FFF2-40B4-BE49-F238E27FC236}">
                <a16:creationId xmlns:a16="http://schemas.microsoft.com/office/drawing/2014/main" id="{ECA77FB9-1126-4D23-84E9-BFE94F97BCD9}"/>
              </a:ext>
            </a:extLst>
          </p:cNvPr>
          <p:cNvSpPr/>
          <p:nvPr/>
        </p:nvSpPr>
        <p:spPr>
          <a:xfrm>
            <a:off x="5149090" y="3985061"/>
            <a:ext cx="456590" cy="467712"/>
          </a:xfrm>
          <a:prstGeom prst="chevron">
            <a:avLst/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箭头: V 形 42">
            <a:extLst>
              <a:ext uri="{FF2B5EF4-FFF2-40B4-BE49-F238E27FC236}">
                <a16:creationId xmlns:a16="http://schemas.microsoft.com/office/drawing/2014/main" id="{EBC29BFF-5EAB-49A3-869F-9F536297494A}"/>
              </a:ext>
            </a:extLst>
          </p:cNvPr>
          <p:cNvSpPr/>
          <p:nvPr/>
        </p:nvSpPr>
        <p:spPr>
          <a:xfrm>
            <a:off x="5605680" y="3981947"/>
            <a:ext cx="456590" cy="467712"/>
          </a:xfrm>
          <a:prstGeom prst="chevron">
            <a:avLst/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4" name="箭头: V 形 43">
            <a:extLst>
              <a:ext uri="{FF2B5EF4-FFF2-40B4-BE49-F238E27FC236}">
                <a16:creationId xmlns:a16="http://schemas.microsoft.com/office/drawing/2014/main" id="{D4B0BCF6-D4CA-48F6-A2AD-2BFF8204DDBF}"/>
              </a:ext>
            </a:extLst>
          </p:cNvPr>
          <p:cNvSpPr/>
          <p:nvPr/>
        </p:nvSpPr>
        <p:spPr>
          <a:xfrm>
            <a:off x="6020546" y="3981947"/>
            <a:ext cx="456590" cy="467712"/>
          </a:xfrm>
          <a:prstGeom prst="chevron">
            <a:avLst/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69B01A6-DF14-4ED5-B0A7-AF73EFD8E360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3F69763-DF84-462D-B1E7-77FEFD1D5AC4}"/>
              </a:ext>
            </a:extLst>
          </p:cNvPr>
          <p:cNvSpPr txBox="1"/>
          <p:nvPr/>
        </p:nvSpPr>
        <p:spPr>
          <a:xfrm>
            <a:off x="294468" y="876065"/>
            <a:ext cx="611293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zh-CN" altLang="en-US" sz="2667" b="1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/>
              </a:rPr>
              <a:t> </a:t>
            </a: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无人驾驶船舶所采取的技术框架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BB050B0-7B74-474B-8E2C-02449EDE1806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无人船简介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B965E4A-C6D7-4286-84F5-332CEA1CD9E9}"/>
              </a:ext>
            </a:extLst>
          </p:cNvPr>
          <p:cNvSpPr txBox="1"/>
          <p:nvPr/>
        </p:nvSpPr>
        <p:spPr>
          <a:xfrm>
            <a:off x="10400611" y="627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6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AF987D-EBB6-4227-9CA6-9B33167C0535}"/>
              </a:ext>
            </a:extLst>
          </p:cNvPr>
          <p:cNvSpPr/>
          <p:nvPr/>
        </p:nvSpPr>
        <p:spPr>
          <a:xfrm>
            <a:off x="1038921" y="1937399"/>
            <a:ext cx="10114157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地面站综合监控系统与艇载信息综合处理系统</a:t>
            </a:r>
            <a:endParaRPr lang="en-US" altLang="zh-CN" sz="2000" b="1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800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进行控制命令和无人艇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实时运动状态信息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的传递。</a:t>
            </a:r>
          </a:p>
          <a:p>
            <a:pPr algn="just"/>
            <a:endParaRPr lang="en-US" altLang="zh-CN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艇载信息综合监控系统与自主航行控制系统</a:t>
            </a:r>
            <a:endParaRPr lang="en-US" altLang="zh-CN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/>
            <a:r>
              <a:rPr lang="en-US" altLang="zh-CN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通信内容包括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运动轨迹、控制命令、无人艇实时运动状态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/>
            <a:endParaRPr lang="en-US" altLang="zh-CN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无人艇信息综合处理系统与艇上其他监控、导航设备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通信内容包括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电子海图信息、雷达信息、视频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监控信息，通信以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图片信息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为主。</a:t>
            </a:r>
          </a:p>
          <a:p>
            <a:pPr algn="just"/>
            <a:endParaRPr lang="en-US" altLang="zh-CN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地面站综合监控系统与地面站其他监控、导航设备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solidFill>
                <a:srgbClr val="19191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通信内容包括电子海图信息、雷达信息、视频监控信息，以图片信息为主。包括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GPS/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北斗、惯导系统、毫米波雷达、声纳，自动驾驶仪，激光雷达，视频</a:t>
            </a:r>
            <a:r>
              <a:rPr lang="zh-CN" altLang="en-US" dirty="0">
                <a:solidFill>
                  <a:srgbClr val="1919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zh-CN" altLang="en-US" b="0" i="0" dirty="0">
              <a:solidFill>
                <a:srgbClr val="19191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3408A09-310B-4DFC-AEC9-303E4F072A72}"/>
              </a:ext>
            </a:extLst>
          </p:cNvPr>
          <p:cNvSpPr/>
          <p:nvPr/>
        </p:nvSpPr>
        <p:spPr>
          <a:xfrm>
            <a:off x="0" y="0"/>
            <a:ext cx="12192000" cy="640775"/>
          </a:xfrm>
          <a:prstGeom prst="roundRect">
            <a:avLst>
              <a:gd name="adj" fmla="val 0"/>
            </a:avLst>
          </a:prstGeom>
          <a:solidFill>
            <a:srgbClr val="475574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45A2D6-2C68-4A0A-A24C-8A144E688793}"/>
              </a:ext>
            </a:extLst>
          </p:cNvPr>
          <p:cNvSpPr txBox="1"/>
          <p:nvPr/>
        </p:nvSpPr>
        <p:spPr>
          <a:xfrm>
            <a:off x="189571" y="97875"/>
            <a:ext cx="38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无人船简介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21BF8C-9B6C-4D9B-927B-D1FC3F7F00F6}"/>
              </a:ext>
            </a:extLst>
          </p:cNvPr>
          <p:cNvSpPr txBox="1"/>
          <p:nvPr/>
        </p:nvSpPr>
        <p:spPr>
          <a:xfrm>
            <a:off x="294468" y="876065"/>
            <a:ext cx="6112933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zh-CN" altLang="en-US" sz="2667" b="1" dirty="0">
                <a:solidFill>
                  <a:prstClr val="black">
                    <a:lumMod val="95000"/>
                    <a:lumOff val="5000"/>
                  </a:prstClr>
                </a:solidFill>
                <a:latin typeface="Nexa Light"/>
                <a:ea typeface="微软雅黑"/>
              </a:rPr>
              <a:t> </a:t>
            </a: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无人驾驶船舶所需的通信系统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F60671-7569-4A02-9687-8C92C23533AB}"/>
              </a:ext>
            </a:extLst>
          </p:cNvPr>
          <p:cNvSpPr txBox="1"/>
          <p:nvPr/>
        </p:nvSpPr>
        <p:spPr>
          <a:xfrm>
            <a:off x="294468" y="6374066"/>
            <a:ext cx="6467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https://www.sohu.com/a/232652934_175233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3BF6DA-14EC-4A87-8BB5-B772DD5BF71C}"/>
              </a:ext>
            </a:extLst>
          </p:cNvPr>
          <p:cNvSpPr txBox="1"/>
          <p:nvPr/>
        </p:nvSpPr>
        <p:spPr>
          <a:xfrm>
            <a:off x="10400611" y="627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8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B0F556-322F-4195-A26F-D450CB32ED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349955" y="1137356"/>
            <a:chExt cx="12192000" cy="685800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A3BA2E8-15E4-49CF-8527-10DF42B34BFB}"/>
                </a:ext>
              </a:extLst>
            </p:cNvPr>
            <p:cNvGrpSpPr/>
            <p:nvPr/>
          </p:nvGrpSpPr>
          <p:grpSpPr>
            <a:xfrm>
              <a:off x="349955" y="1137356"/>
              <a:ext cx="12192000" cy="3429000"/>
              <a:chOff x="349955" y="1137356"/>
              <a:chExt cx="12192000" cy="34290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954BF19-1EB9-4D05-8091-63E424CB6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349955" y="1137356"/>
                <a:ext cx="6096000" cy="3429000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9599D275-CA36-41A2-8DB6-ECB9A1C0F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25" r="7517"/>
              <a:stretch/>
            </p:blipFill>
            <p:spPr>
              <a:xfrm>
                <a:off x="6445955" y="1137356"/>
                <a:ext cx="6096000" cy="3429000"/>
              </a:xfrm>
              <a:prstGeom prst="rect">
                <a:avLst/>
              </a:prstGeom>
            </p:spPr>
          </p:pic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CA29A3A-9B30-4E90-86BC-7279374CF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349955" y="4566356"/>
              <a:ext cx="6096000" cy="3429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758681A-DE36-4659-817E-92F14A73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" r="7517"/>
            <a:stretch/>
          </p:blipFill>
          <p:spPr>
            <a:xfrm>
              <a:off x="6445955" y="4566356"/>
              <a:ext cx="6096000" cy="3429000"/>
            </a:xfrm>
            <a:prstGeom prst="rect">
              <a:avLst/>
            </a:prstGeom>
          </p:spPr>
        </p:pic>
      </p:grp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E5B8900-D99B-4021-B8B4-486AD244BDFB}"/>
              </a:ext>
            </a:extLst>
          </p:cNvPr>
          <p:cNvSpPr/>
          <p:nvPr/>
        </p:nvSpPr>
        <p:spPr>
          <a:xfrm>
            <a:off x="1254166" y="1047234"/>
            <a:ext cx="9683668" cy="476353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 dirty="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628061-5806-4030-8227-2889B91B4AA2}"/>
              </a:ext>
            </a:extLst>
          </p:cNvPr>
          <p:cNvSpPr/>
          <p:nvPr/>
        </p:nvSpPr>
        <p:spPr>
          <a:xfrm>
            <a:off x="1610026" y="2947081"/>
            <a:ext cx="1946715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b="1" spc="600" dirty="0">
                <a:solidFill>
                  <a:srgbClr val="475574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 录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B73F94C-56E8-4838-B55D-D266938D73E5}"/>
              </a:ext>
            </a:extLst>
          </p:cNvPr>
          <p:cNvGrpSpPr/>
          <p:nvPr/>
        </p:nvGrpSpPr>
        <p:grpSpPr>
          <a:xfrm>
            <a:off x="6430040" y="689290"/>
            <a:ext cx="5427920" cy="708964"/>
            <a:chOff x="668080" y="698156"/>
            <a:chExt cx="5592043" cy="10163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ABBE8C0-A59E-448A-B0CA-DB618E0631FB}"/>
                </a:ext>
              </a:extLst>
            </p:cNvPr>
            <p:cNvSpPr/>
            <p:nvPr/>
          </p:nvSpPr>
          <p:spPr>
            <a:xfrm>
              <a:off x="5613564" y="698156"/>
              <a:ext cx="646559" cy="1016344"/>
            </a:xfrm>
            <a:prstGeom prst="rect">
              <a:avLst/>
            </a:prstGeom>
            <a:solidFill>
              <a:srgbClr val="F2D4AA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59C1A43-258D-4810-BCBC-FBE5A4155111}"/>
                </a:ext>
              </a:extLst>
            </p:cNvPr>
            <p:cNvSpPr/>
            <p:nvPr/>
          </p:nvSpPr>
          <p:spPr>
            <a:xfrm>
              <a:off x="668080" y="698156"/>
              <a:ext cx="5099674" cy="1016344"/>
            </a:xfrm>
            <a:prstGeom prst="roundRect">
              <a:avLst>
                <a:gd name="adj" fmla="val 0"/>
              </a:avLst>
            </a:prstGeom>
            <a:solidFill>
              <a:srgbClr val="475574"/>
            </a:solidFill>
            <a:ln w="76200">
              <a:noFill/>
            </a:ln>
            <a:effectLst>
              <a:outerShdw blurRad="304800" dist="25400" sx="101000" sy="101000" algn="ctr" rotWithShape="0">
                <a:schemeClr val="bg1">
                  <a:lumMod val="75000"/>
                  <a:alpha val="8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pc="600">
                <a:solidFill>
                  <a:srgbClr val="03458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</p:grpSp>
      <p:sp>
        <p:nvSpPr>
          <p:cNvPr id="17" name="圆: 空心 16">
            <a:extLst>
              <a:ext uri="{FF2B5EF4-FFF2-40B4-BE49-F238E27FC236}">
                <a16:creationId xmlns:a16="http://schemas.microsoft.com/office/drawing/2014/main" id="{F2655C17-F611-4CC3-BF3C-565CEDC75571}"/>
              </a:ext>
            </a:extLst>
          </p:cNvPr>
          <p:cNvSpPr/>
          <p:nvPr/>
        </p:nvSpPr>
        <p:spPr>
          <a:xfrm>
            <a:off x="-1876966" y="1354062"/>
            <a:ext cx="4422011" cy="4422011"/>
          </a:xfrm>
          <a:prstGeom prst="donut">
            <a:avLst>
              <a:gd name="adj" fmla="val 338"/>
            </a:avLst>
          </a:prstGeom>
          <a:gradFill>
            <a:gsLst>
              <a:gs pos="20000">
                <a:srgbClr val="475574">
                  <a:alpha val="76000"/>
                </a:srgbClr>
              </a:gs>
              <a:gs pos="77000">
                <a:srgbClr val="F2D4AA">
                  <a:alpha val="66000"/>
                </a:srgbClr>
              </a:gs>
            </a:gsLst>
            <a:lin ang="5400000" scaled="1"/>
          </a:gradFill>
          <a:ln w="76200">
            <a:noFill/>
          </a:ln>
          <a:effectLst>
            <a:outerShdw blurRad="304800" dist="25400" sx="101000" sy="101000" algn="ctr" rotWithShape="0">
              <a:schemeClr val="bg1">
                <a:lumMod val="75000"/>
                <a:alpha val="8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pc="600">
              <a:solidFill>
                <a:srgbClr val="03458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E4FCB05-1A3A-4114-B6AC-4ED35B19F57A}"/>
              </a:ext>
            </a:extLst>
          </p:cNvPr>
          <p:cNvGrpSpPr/>
          <p:nvPr/>
        </p:nvGrpSpPr>
        <p:grpSpPr>
          <a:xfrm>
            <a:off x="3716854" y="1858066"/>
            <a:ext cx="2663374" cy="539178"/>
            <a:chOff x="3896674" y="1968528"/>
            <a:chExt cx="2663374" cy="53917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8A379127-CC6F-4EBD-901D-7B6529B7755A}"/>
                </a:ext>
              </a:extLst>
            </p:cNvPr>
            <p:cNvGrpSpPr/>
            <p:nvPr/>
          </p:nvGrpSpPr>
          <p:grpSpPr>
            <a:xfrm>
              <a:off x="3896674" y="1968528"/>
              <a:ext cx="838868" cy="539178"/>
              <a:chOff x="3896674" y="1968528"/>
              <a:chExt cx="838868" cy="53917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A3367C80-D7BA-475C-950C-0630F64D6ECE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AACBA76-2F78-40CB-9BDE-AFD98A10790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01.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73D5FB9-8A88-4FEF-91A2-45D1F66CCFF9}"/>
                </a:ext>
              </a:extLst>
            </p:cNvPr>
            <p:cNvSpPr/>
            <p:nvPr/>
          </p:nvSpPr>
          <p:spPr>
            <a:xfrm>
              <a:off x="4451779" y="2046041"/>
              <a:ext cx="21082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无人船简介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29D7157-06DD-4FC8-A894-A30163D6D291}"/>
              </a:ext>
            </a:extLst>
          </p:cNvPr>
          <p:cNvGrpSpPr/>
          <p:nvPr/>
        </p:nvGrpSpPr>
        <p:grpSpPr>
          <a:xfrm>
            <a:off x="3732781" y="2709826"/>
            <a:ext cx="3802628" cy="539178"/>
            <a:chOff x="4947367" y="2731139"/>
            <a:chExt cx="3802628" cy="539178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0304F49-08E0-47D3-BEEB-D3A5A1FEB66C}"/>
                </a:ext>
              </a:extLst>
            </p:cNvPr>
            <p:cNvGrpSpPr/>
            <p:nvPr/>
          </p:nvGrpSpPr>
          <p:grpSpPr>
            <a:xfrm>
              <a:off x="4947367" y="2731139"/>
              <a:ext cx="838868" cy="539178"/>
              <a:chOff x="3896674" y="1968528"/>
              <a:chExt cx="838868" cy="539178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D5D3AF-BA41-41EB-AF74-7674B9FBB6C5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rgbClr val="03458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7B30D7-7264-4F18-A19F-1855CF8956DB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02.</a:t>
                </a:r>
                <a:endParaRPr lang="zh-CN" altLang="en-US" sz="2000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EC84628-F54B-4722-8AA1-EC15458F45C2}"/>
                </a:ext>
              </a:extLst>
            </p:cNvPr>
            <p:cNvSpPr/>
            <p:nvPr/>
          </p:nvSpPr>
          <p:spPr>
            <a:xfrm>
              <a:off x="5487563" y="2754039"/>
              <a:ext cx="326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rgbClr val="475574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海洋通信网络现状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E5BFA2E-708D-44CD-BCE8-6E5A06346764}"/>
              </a:ext>
            </a:extLst>
          </p:cNvPr>
          <p:cNvGrpSpPr/>
          <p:nvPr/>
        </p:nvGrpSpPr>
        <p:grpSpPr>
          <a:xfrm>
            <a:off x="3742127" y="3535683"/>
            <a:ext cx="5401873" cy="539178"/>
            <a:chOff x="5216889" y="3371741"/>
            <a:chExt cx="5401873" cy="539178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DE7CC30-0029-43CF-B774-18F1BFE3DA38}"/>
                </a:ext>
              </a:extLst>
            </p:cNvPr>
            <p:cNvGrpSpPr/>
            <p:nvPr/>
          </p:nvGrpSpPr>
          <p:grpSpPr>
            <a:xfrm>
              <a:off x="5216889" y="3371741"/>
              <a:ext cx="838868" cy="539178"/>
              <a:chOff x="3896674" y="1968528"/>
              <a:chExt cx="838868" cy="539178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96D1728-281E-4949-BC7A-9C040A04D9B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328E628-3112-4AFD-979D-F9CF36122F23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03.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FA56A8B-1B6A-46BE-9CC6-D5CCDB06A4F9}"/>
                </a:ext>
              </a:extLst>
            </p:cNvPr>
            <p:cNvSpPr/>
            <p:nvPr/>
          </p:nvSpPr>
          <p:spPr>
            <a:xfrm>
              <a:off x="5817448" y="3383183"/>
              <a:ext cx="48013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无人船海上通信面临的挑战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B5EEFBF-DBBC-4B2F-9B05-DBD29754FE09}"/>
              </a:ext>
            </a:extLst>
          </p:cNvPr>
          <p:cNvGrpSpPr/>
          <p:nvPr/>
        </p:nvGrpSpPr>
        <p:grpSpPr>
          <a:xfrm>
            <a:off x="3751473" y="4278843"/>
            <a:ext cx="3463606" cy="539178"/>
            <a:chOff x="7305048" y="3910919"/>
            <a:chExt cx="3463606" cy="53917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4F4DED8-EED0-4B56-BCDE-1F655A668DBE}"/>
                </a:ext>
              </a:extLst>
            </p:cNvPr>
            <p:cNvGrpSpPr/>
            <p:nvPr/>
          </p:nvGrpSpPr>
          <p:grpSpPr>
            <a:xfrm>
              <a:off x="7305048" y="3910919"/>
              <a:ext cx="838868" cy="539178"/>
              <a:chOff x="3896674" y="1968528"/>
              <a:chExt cx="838868" cy="539178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7667E1D8-1544-4364-8282-9014187CC28C}"/>
                  </a:ext>
                </a:extLst>
              </p:cNvPr>
              <p:cNvSpPr/>
              <p:nvPr/>
            </p:nvSpPr>
            <p:spPr>
              <a:xfrm flipV="1">
                <a:off x="3896674" y="1968528"/>
                <a:ext cx="539178" cy="539178"/>
              </a:xfrm>
              <a:prstGeom prst="ellipse">
                <a:avLst/>
              </a:prstGeom>
              <a:gradFill>
                <a:gsLst>
                  <a:gs pos="20000">
                    <a:srgbClr val="475574">
                      <a:alpha val="76000"/>
                    </a:srgbClr>
                  </a:gs>
                  <a:gs pos="77000">
                    <a:srgbClr val="F2D4AA">
                      <a:alpha val="66000"/>
                    </a:srgbClr>
                  </a:gs>
                </a:gsLst>
                <a:lin ang="5400000" scaled="1"/>
              </a:gradFill>
              <a:ln w="76200">
                <a:noFill/>
              </a:ln>
              <a:effectLst>
                <a:outerShdw blurRad="304800" dist="25400" sx="101000" sy="101000" algn="ctr" rotWithShape="0">
                  <a:schemeClr val="bg1">
                    <a:lumMod val="75000"/>
                    <a:alpha val="8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pc="60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0F21F92-AFF5-425C-9DC2-CF80FA9E1F65}"/>
                  </a:ext>
                </a:extLst>
              </p:cNvPr>
              <p:cNvSpPr txBox="1"/>
              <p:nvPr/>
            </p:nvSpPr>
            <p:spPr>
              <a:xfrm>
                <a:off x="3906020" y="2038062"/>
                <a:ext cx="8295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>
                        <a:lumMod val="7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04.</a:t>
                </a:r>
                <a:endParaRPr lang="zh-CN" altLang="en-US" sz="2000" b="1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4961E59-A0D1-4219-AA93-6F7FFE1168A7}"/>
                </a:ext>
              </a:extLst>
            </p:cNvPr>
            <p:cNvSpPr/>
            <p:nvPr/>
          </p:nvSpPr>
          <p:spPr>
            <a:xfrm>
              <a:off x="7890943" y="3933819"/>
              <a:ext cx="28777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pc="600" dirty="0">
                  <a:solidFill>
                    <a:schemeClr val="bg1">
                      <a:lumMod val="7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预研问题的思考</a:t>
              </a: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24F3CE94-5619-4FE7-9C59-E37B51B57334}"/>
              </a:ext>
            </a:extLst>
          </p:cNvPr>
          <p:cNvSpPr txBox="1"/>
          <p:nvPr/>
        </p:nvSpPr>
        <p:spPr>
          <a:xfrm>
            <a:off x="10400611" y="627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7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preset"/>
  <p:tag name="KSO_WM_TEMPLATE_INDEX" val="1"/>
  <p:tag name="KSO_WM_UNIT_TYPE" val="l_h_f"/>
  <p:tag name="KSO_WM_UNIT_INDEX" val="1_1_1"/>
  <p:tag name="KSO_WM_UNIT_ID" val="150995263*l_h_f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" val="请在此处添加文本"/>
  <p:tag name="KSO_WM_BEAUTIFY_FLAG" val="#wm#"/>
  <p:tag name="KSO_WM_DIAGRAM_GROUP_CODE" val="第七组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3221</TotalTime>
  <Words>3447</Words>
  <Application>Microsoft Office PowerPoint</Application>
  <PresentationFormat>宽屏</PresentationFormat>
  <Paragraphs>314</Paragraphs>
  <Slides>29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Nexa Light</vt:lpstr>
      <vt:lpstr>Open Sans Light</vt:lpstr>
      <vt:lpstr>等线</vt:lpstr>
      <vt:lpstr>等线 Light</vt:lpstr>
      <vt:lpstr>SimHei</vt:lpstr>
      <vt:lpstr>SimHei</vt:lpstr>
      <vt:lpstr>思源黑体 CN Bold</vt:lpstr>
      <vt:lpstr>思源黑体 CN Regular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dc:description>http://www.ypppt.com/</dc:description>
  <cp:lastModifiedBy>Administrator</cp:lastModifiedBy>
  <cp:revision>357</cp:revision>
  <dcterms:created xsi:type="dcterms:W3CDTF">2017-08-18T03:02:00Z</dcterms:created>
  <dcterms:modified xsi:type="dcterms:W3CDTF">2021-01-21T00:55:57Z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